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650" r:id="rId2"/>
  </p:sldMasterIdLst>
  <p:notesMasterIdLst>
    <p:notesMasterId r:id="rId65"/>
  </p:notesMasterIdLst>
  <p:sldIdLst>
    <p:sldId id="256" r:id="rId3"/>
    <p:sldId id="257" r:id="rId4"/>
    <p:sldId id="258" r:id="rId5"/>
    <p:sldId id="259" r:id="rId6"/>
    <p:sldId id="260" r:id="rId7"/>
    <p:sldId id="269" r:id="rId8"/>
    <p:sldId id="336" r:id="rId9"/>
    <p:sldId id="331" r:id="rId10"/>
    <p:sldId id="332" r:id="rId11"/>
    <p:sldId id="271" r:id="rId12"/>
    <p:sldId id="333" r:id="rId13"/>
    <p:sldId id="279" r:id="rId14"/>
    <p:sldId id="280" r:id="rId15"/>
    <p:sldId id="330" r:id="rId16"/>
    <p:sldId id="281" r:id="rId17"/>
    <p:sldId id="283" r:id="rId18"/>
    <p:sldId id="284" r:id="rId19"/>
    <p:sldId id="334" r:id="rId20"/>
    <p:sldId id="335"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329" r:id="rId38"/>
    <p:sldId id="302" r:id="rId39"/>
    <p:sldId id="303" r:id="rId40"/>
    <p:sldId id="304" r:id="rId41"/>
    <p:sldId id="305" r:id="rId42"/>
    <p:sldId id="306" r:id="rId43"/>
    <p:sldId id="307" r:id="rId44"/>
    <p:sldId id="308" r:id="rId45"/>
    <p:sldId id="309" r:id="rId46"/>
    <p:sldId id="310" r:id="rId47"/>
    <p:sldId id="311" r:id="rId48"/>
    <p:sldId id="312" r:id="rId49"/>
    <p:sldId id="313" r:id="rId50"/>
    <p:sldId id="314" r:id="rId51"/>
    <p:sldId id="315" r:id="rId52"/>
    <p:sldId id="316" r:id="rId53"/>
    <p:sldId id="317" r:id="rId54"/>
    <p:sldId id="318" r:id="rId55"/>
    <p:sldId id="319" r:id="rId56"/>
    <p:sldId id="320" r:id="rId57"/>
    <p:sldId id="321" r:id="rId58"/>
    <p:sldId id="322" r:id="rId59"/>
    <p:sldId id="323" r:id="rId60"/>
    <p:sldId id="324" r:id="rId61"/>
    <p:sldId id="325" r:id="rId62"/>
    <p:sldId id="326" r:id="rId63"/>
    <p:sldId id="327" r:id="rId64"/>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68" autoAdjust="0"/>
    <p:restoredTop sz="95887" autoAdjust="0"/>
  </p:normalViewPr>
  <p:slideViewPr>
    <p:cSldViewPr>
      <p:cViewPr varScale="1">
        <p:scale>
          <a:sx n="140" d="100"/>
          <a:sy n="140" d="100"/>
        </p:scale>
        <p:origin x="126" y="186"/>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D3A7C7D-7E1C-4184-BD8F-75FA4BC6D827}" type="datetimeFigureOut">
              <a:rPr lang="zh-CN" altLang="en-US" smtClean="0"/>
              <a:pPr/>
              <a:t>2020/10/11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0B90C3B-FF87-41F2-B57B-9FE18A63B646}" type="slidenum">
              <a:rPr lang="zh-CN" altLang="en-US" smtClean="0"/>
              <a:pPr/>
              <a:t>‹#›</a:t>
            </a:fld>
            <a:endParaRPr lang="zh-CN" altLang="en-US"/>
          </a:p>
        </p:txBody>
      </p:sp>
    </p:spTree>
    <p:extLst>
      <p:ext uri="{BB962C8B-B14F-4D97-AF65-F5344CB8AC3E}">
        <p14:creationId xmlns:p14="http://schemas.microsoft.com/office/powerpoint/2010/main" val="812155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B90C3B-FF87-41F2-B57B-9FE18A63B646}" type="slidenum">
              <a:rPr lang="zh-CN" altLang="en-US" smtClean="0"/>
              <a:pPr/>
              <a:t>47</a:t>
            </a:fld>
            <a:endParaRPr lang="zh-CN" altLang="en-US"/>
          </a:p>
        </p:txBody>
      </p:sp>
    </p:spTree>
    <p:extLst>
      <p:ext uri="{BB962C8B-B14F-4D97-AF65-F5344CB8AC3E}">
        <p14:creationId xmlns:p14="http://schemas.microsoft.com/office/powerpoint/2010/main" val="1764823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B90C3B-FF87-41F2-B57B-9FE18A63B646}" type="slidenum">
              <a:rPr lang="zh-CN" altLang="en-US" smtClean="0"/>
              <a:pPr/>
              <a:t>62</a:t>
            </a:fld>
            <a:endParaRPr lang="zh-CN" altLang="en-US"/>
          </a:p>
        </p:txBody>
      </p:sp>
    </p:spTree>
    <p:extLst>
      <p:ext uri="{BB962C8B-B14F-4D97-AF65-F5344CB8AC3E}">
        <p14:creationId xmlns:p14="http://schemas.microsoft.com/office/powerpoint/2010/main" val="7126808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28650" y="4767264"/>
            <a:ext cx="2057400" cy="274637"/>
          </a:xfrm>
          <a:prstGeom prst="rect">
            <a:avLst/>
          </a:prstGeom>
        </p:spPr>
        <p:txBody>
          <a:bodyPr/>
          <a:lstStyle/>
          <a:p>
            <a:fld id="{75C2660D-64EE-49C3-B111-2DB687C10C60}" type="datetimeFigureOut">
              <a:rPr lang="zh-CN" altLang="en-US" smtClean="0"/>
              <a:pPr/>
              <a:t>2020/10/11</a:t>
            </a:fld>
            <a:endParaRPr lang="zh-CN" altLang="en-US"/>
          </a:p>
        </p:txBody>
      </p:sp>
      <p:sp>
        <p:nvSpPr>
          <p:cNvPr id="5" name="页脚占位符 4"/>
          <p:cNvSpPr>
            <a:spLocks noGrp="1"/>
          </p:cNvSpPr>
          <p:nvPr>
            <p:ph type="ftr" sz="quarter" idx="11"/>
          </p:nvPr>
        </p:nvSpPr>
        <p:spPr>
          <a:xfrm>
            <a:off x="3028950" y="4767264"/>
            <a:ext cx="3086100" cy="274637"/>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457950" y="4767264"/>
            <a:ext cx="2057400" cy="274637"/>
          </a:xfrm>
          <a:prstGeom prst="rect">
            <a:avLst/>
          </a:prstGeom>
        </p:spPr>
        <p:txBody>
          <a:bodyPr/>
          <a:lstStyle/>
          <a:p>
            <a:fld id="{39976FEA-5B73-4847-952F-B9AF63DD60C6}" type="slidenum">
              <a:rPr lang="zh-CN" altLang="en-US" smtClean="0"/>
              <a:pPr/>
              <a:t>‹#›</a:t>
            </a:fld>
            <a:endParaRPr lang="zh-CN" altLang="en-US"/>
          </a:p>
        </p:txBody>
      </p:sp>
    </p:spTree>
    <p:extLst>
      <p:ext uri="{BB962C8B-B14F-4D97-AF65-F5344CB8AC3E}">
        <p14:creationId xmlns:p14="http://schemas.microsoft.com/office/powerpoint/2010/main" val="1694511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4682729"/>
            <a:ext cx="2133600" cy="342900"/>
          </a:xfrm>
          <a:prstGeom prst="rect">
            <a:avLst/>
          </a:prstGeom>
          <a:ln/>
        </p:spPr>
        <p:txBody>
          <a:bodyPr/>
          <a:lstStyle>
            <a:lvl1pPr>
              <a:defRPr/>
            </a:lvl1pPr>
          </a:lstStyle>
          <a:p>
            <a:pPr>
              <a:defRPr/>
            </a:pPr>
            <a:endParaRPr lang="zh-CN" altLang="zh-CN"/>
          </a:p>
        </p:txBody>
      </p:sp>
      <p:sp>
        <p:nvSpPr>
          <p:cNvPr id="3" name="Rectangle 5"/>
          <p:cNvSpPr>
            <a:spLocks noGrp="1" noChangeArrowheads="1"/>
          </p:cNvSpPr>
          <p:nvPr>
            <p:ph type="ftr" sz="quarter" idx="11"/>
          </p:nvPr>
        </p:nvSpPr>
        <p:spPr>
          <a:xfrm>
            <a:off x="3124200" y="4686300"/>
            <a:ext cx="2895600" cy="342900"/>
          </a:xfrm>
          <a:prstGeom prst="rect">
            <a:avLst/>
          </a:prstGeom>
          <a:ln/>
        </p:spPr>
        <p:txBody>
          <a:bodyPr/>
          <a:lstStyle>
            <a:lvl1pPr>
              <a:defRPr/>
            </a:lvl1pPr>
          </a:lstStyle>
          <a:p>
            <a:pPr>
              <a:defRPr/>
            </a:pPr>
            <a:endParaRPr lang="zh-CN" altLang="zh-CN"/>
          </a:p>
        </p:txBody>
      </p:sp>
      <p:sp>
        <p:nvSpPr>
          <p:cNvPr id="4" name="Rectangle 6"/>
          <p:cNvSpPr>
            <a:spLocks noGrp="1" noChangeArrowheads="1"/>
          </p:cNvSpPr>
          <p:nvPr>
            <p:ph type="sldNum" sz="quarter" idx="12"/>
          </p:nvPr>
        </p:nvSpPr>
        <p:spPr>
          <a:xfrm>
            <a:off x="6553200" y="4682729"/>
            <a:ext cx="2133600" cy="342900"/>
          </a:xfrm>
          <a:prstGeom prst="rect">
            <a:avLst/>
          </a:prstGeom>
          <a:ln/>
        </p:spPr>
        <p:txBody>
          <a:bodyPr/>
          <a:lstStyle>
            <a:lvl1pPr>
              <a:defRPr/>
            </a:lvl1pPr>
          </a:lstStyle>
          <a:p>
            <a:pPr>
              <a:defRPr/>
            </a:pPr>
            <a:fld id="{9F12E5F1-9207-4FB7-BFA7-7691CD52C8BD}" type="slidenum">
              <a:rPr lang="zh-CN" altLang="zh-CN"/>
              <a:pPr>
                <a:defRPr/>
              </a:pPr>
              <a:t>‹#›</a:t>
            </a:fld>
            <a:endParaRPr lang="zh-CN" altLang="zh-CN"/>
          </a:p>
        </p:txBody>
      </p:sp>
    </p:spTree>
    <p:extLst>
      <p:ext uri="{BB962C8B-B14F-4D97-AF65-F5344CB8AC3E}">
        <p14:creationId xmlns:p14="http://schemas.microsoft.com/office/powerpoint/2010/main" val="1695163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404963"/>
            <a:ext cx="8229600" cy="461665"/>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200150"/>
            <a:ext cx="4038600" cy="339804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0"/>
            <a:ext cx="4038600" cy="339804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xfrm>
            <a:off x="457200" y="4682729"/>
            <a:ext cx="2133600" cy="342900"/>
          </a:xfrm>
          <a:prstGeom prst="rect">
            <a:avLst/>
          </a:prstGeom>
          <a:ln/>
        </p:spPr>
        <p:txBody>
          <a:bodyPr/>
          <a:lstStyle>
            <a:lvl1pPr>
              <a:defRPr/>
            </a:lvl1pPr>
          </a:lstStyle>
          <a:p>
            <a:pPr>
              <a:defRPr/>
            </a:pPr>
            <a:endParaRPr lang="zh-CN" altLang="zh-CN"/>
          </a:p>
        </p:txBody>
      </p:sp>
      <p:sp>
        <p:nvSpPr>
          <p:cNvPr id="6" name="Rectangle 5"/>
          <p:cNvSpPr>
            <a:spLocks noGrp="1" noChangeArrowheads="1"/>
          </p:cNvSpPr>
          <p:nvPr>
            <p:ph type="ftr" sz="quarter" idx="11"/>
          </p:nvPr>
        </p:nvSpPr>
        <p:spPr>
          <a:xfrm>
            <a:off x="3124200" y="4686300"/>
            <a:ext cx="2895600" cy="342900"/>
          </a:xfrm>
          <a:prstGeom prst="rect">
            <a:avLst/>
          </a:prstGeom>
          <a:ln/>
        </p:spPr>
        <p:txBody>
          <a:bodyPr/>
          <a:lstStyle>
            <a:lvl1pPr>
              <a:defRPr/>
            </a:lvl1pPr>
          </a:lstStyle>
          <a:p>
            <a:pPr>
              <a:defRPr/>
            </a:pPr>
            <a:endParaRPr lang="zh-CN" altLang="zh-CN"/>
          </a:p>
        </p:txBody>
      </p:sp>
      <p:sp>
        <p:nvSpPr>
          <p:cNvPr id="7" name="Rectangle 6"/>
          <p:cNvSpPr>
            <a:spLocks noGrp="1" noChangeArrowheads="1"/>
          </p:cNvSpPr>
          <p:nvPr>
            <p:ph type="sldNum" sz="quarter" idx="12"/>
          </p:nvPr>
        </p:nvSpPr>
        <p:spPr>
          <a:xfrm>
            <a:off x="6553200" y="4682729"/>
            <a:ext cx="2133600" cy="342900"/>
          </a:xfrm>
          <a:prstGeom prst="rect">
            <a:avLst/>
          </a:prstGeom>
          <a:ln/>
        </p:spPr>
        <p:txBody>
          <a:bodyPr/>
          <a:lstStyle>
            <a:lvl1pPr>
              <a:defRPr/>
            </a:lvl1pPr>
          </a:lstStyle>
          <a:p>
            <a:pPr>
              <a:defRPr/>
            </a:pPr>
            <a:fld id="{F8BE0A8C-6380-4F2D-BDCF-92621BAC6282}" type="slidenum">
              <a:rPr lang="zh-CN" altLang="zh-CN"/>
              <a:pPr>
                <a:defRPr/>
              </a:pPr>
              <a:t>‹#›</a:t>
            </a:fld>
            <a:endParaRPr lang="zh-CN" altLang="zh-CN"/>
          </a:p>
        </p:txBody>
      </p:sp>
    </p:spTree>
    <p:extLst>
      <p:ext uri="{BB962C8B-B14F-4D97-AF65-F5344CB8AC3E}">
        <p14:creationId xmlns:p14="http://schemas.microsoft.com/office/powerpoint/2010/main" val="30403211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285720" y="1643057"/>
            <a:ext cx="8229600" cy="857250"/>
          </a:xfrm>
          <a:prstGeom prst="rect">
            <a:avLst/>
          </a:prstGeom>
        </p:spPr>
        <p:txBody>
          <a:bodyPr vert="horz" lIns="91440" tIns="45720" rIns="91440" bIns="45720" rtlCol="0" anchor="ctr">
            <a:normAutofit/>
          </a:bodyPr>
          <a:lstStyle/>
          <a:p>
            <a:r>
              <a:rPr lang="zh-CN" altLang="en-US" dirty="0"/>
              <a:t>单击此处编辑母版标题样式</a:t>
            </a:r>
          </a:p>
        </p:txBody>
      </p:sp>
    </p:spTree>
  </p:cSld>
  <p:clrMap bg1="lt1" tx1="dk1" bg2="lt2" tx2="dk2" accent1="accent1" accent2="accent2" accent3="accent3" accent4="accent4" accent5="accent5" accent6="accent6" hlink="hlink" folHlink="folHlink"/>
  <p:sldLayoutIdLst>
    <p:sldLayoutId id="2147483668" r:id="rId1"/>
  </p:sldLayoutIdLst>
  <p:txStyles>
    <p:titleStyle>
      <a:lvl1pPr algn="ctr" defTabSz="914400" rtl="0" eaLnBrk="1" latinLnBrk="0" hangingPunct="1">
        <a:spcBef>
          <a:spcPct val="0"/>
        </a:spcBef>
        <a:buNone/>
        <a:defRPr sz="3200" b="1" kern="1200">
          <a:solidFill>
            <a:schemeClr val="tx1"/>
          </a:solidFill>
          <a:latin typeface="微软雅黑" pitchFamily="34" charset="-122"/>
          <a:ea typeface="微软雅黑" pitchFamily="34" charset="-122"/>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914400" y="191143"/>
            <a:ext cx="4872046" cy="461665"/>
          </a:xfrm>
          <a:prstGeom prst="rect">
            <a:avLst/>
          </a:prstGeom>
        </p:spPr>
        <p:txBody>
          <a:bodyPr vert="horz" wrap="square" lIns="91440" tIns="45720" rIns="91440" bIns="45720" rtlCol="0" anchor="ctr">
            <a:spAutoFit/>
          </a:bodyPr>
          <a:lstStyle/>
          <a:p>
            <a:r>
              <a:rPr lang="zh-CN" altLang="en-US" dirty="0"/>
              <a:t>单击此处编辑母版标题样式</a:t>
            </a:r>
          </a:p>
        </p:txBody>
      </p:sp>
      <p:sp>
        <p:nvSpPr>
          <p:cNvPr id="3" name="文本占位符 2"/>
          <p:cNvSpPr>
            <a:spLocks noGrp="1"/>
          </p:cNvSpPr>
          <p:nvPr>
            <p:ph type="body" idx="1"/>
          </p:nvPr>
        </p:nvSpPr>
        <p:spPr>
          <a:xfrm>
            <a:off x="457200" y="1200151"/>
            <a:ext cx="6400816" cy="3394075"/>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Lst>
  <p:txStyles>
    <p:titleStyle>
      <a:lvl1pPr algn="l" defTabSz="914400" rtl="0" eaLnBrk="1" latinLnBrk="0" hangingPunct="1">
        <a:spcBef>
          <a:spcPct val="0"/>
        </a:spcBef>
        <a:buNone/>
        <a:defRPr lang="zh-CN" altLang="en-US" sz="2400" b="1" kern="1200" dirty="0" smtClean="0">
          <a:solidFill>
            <a:schemeClr val="tx1"/>
          </a:solidFill>
          <a:latin typeface="微软雅黑" pitchFamily="34" charset="-122"/>
          <a:ea typeface="微软雅黑" pitchFamily="34" charset="-122"/>
          <a:cs typeface="+mj-cs"/>
        </a:defRPr>
      </a:lvl1pPr>
    </p:titleStyle>
    <p:body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0.png"/><Relationship Id="rId4" Type="http://schemas.openxmlformats.org/officeDocument/2006/relationships/image" Target="../media/image9.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8.e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4.xml"/><Relationship Id="rId1" Type="http://schemas.openxmlformats.org/officeDocument/2006/relationships/vmlDrawing" Target="../drawings/vmlDrawing4.vml"/><Relationship Id="rId4" Type="http://schemas.openxmlformats.org/officeDocument/2006/relationships/image" Target="../media/image19.w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1.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4.xml"/><Relationship Id="rId1" Type="http://schemas.openxmlformats.org/officeDocument/2006/relationships/vmlDrawing" Target="../drawings/vmlDrawing5.vml"/><Relationship Id="rId4" Type="http://schemas.openxmlformats.org/officeDocument/2006/relationships/image" Target="../media/image23.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24.e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25.e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26.e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27.emf"/></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28.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20" y="1643057"/>
            <a:ext cx="8572560" cy="857250"/>
          </a:xfrm>
        </p:spPr>
        <p:txBody>
          <a:bodyPr/>
          <a:lstStyle/>
          <a:p>
            <a:r>
              <a:rPr lang="zh-CN" altLang="en-US" dirty="0"/>
              <a:t>第五讲</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20" name="Object 3"/>
          <p:cNvGraphicFramePr>
            <a:graphicFrameLocks noGrp="1" noChangeAspect="1"/>
          </p:cNvGraphicFramePr>
          <p:nvPr>
            <p:ph idx="1"/>
            <p:extLst>
              <p:ext uri="{D42A27DB-BD31-4B8C-83A1-F6EECF244321}">
                <p14:modId xmlns:p14="http://schemas.microsoft.com/office/powerpoint/2010/main" val="2974165192"/>
              </p:ext>
            </p:extLst>
          </p:nvPr>
        </p:nvGraphicFramePr>
        <p:xfrm>
          <a:off x="357158" y="1156112"/>
          <a:ext cx="6265862" cy="3701654"/>
        </p:xfrm>
        <a:graphic>
          <a:graphicData uri="http://schemas.openxmlformats.org/presentationml/2006/ole">
            <mc:AlternateContent xmlns:mc="http://schemas.openxmlformats.org/markup-compatibility/2006">
              <mc:Choice xmlns:v="urn:schemas-microsoft-com:vml" Requires="v">
                <p:oleObj spid="_x0000_s2141" r:id="rId3" imgW="4982270" imgH="4982270" progId="PBrush">
                  <p:embed/>
                </p:oleObj>
              </mc:Choice>
              <mc:Fallback>
                <p:oleObj r:id="rId3" imgW="4982270" imgH="4982270" progId="PBrush">
                  <p:embed/>
                  <p:pic>
                    <p:nvPicPr>
                      <p:cNvPr id="0" name="Picture 8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158" y="1156112"/>
                        <a:ext cx="6265862" cy="3701654"/>
                      </a:xfrm>
                      <a:prstGeom prst="rect">
                        <a:avLst/>
                      </a:prstGeom>
                      <a:noFill/>
                      <a:extLst>
                        <a:ext uri="{909E8E84-426E-40DD-AFC4-6F175D3DCCD1}">
                          <a14:hiddenFill xmlns:a14="http://schemas.microsoft.com/office/drawing/2010/main">
                            <a:solidFill>
                              <a:schemeClr val="accent1"/>
                            </a:solidFill>
                          </a14:hiddenFill>
                        </a:ext>
                      </a:extLst>
                    </p:spPr>
                  </p:pic>
                </p:oleObj>
              </mc:Fallback>
            </mc:AlternateContent>
          </a:graphicData>
        </a:graphic>
      </p:graphicFrame>
      <p:sp>
        <p:nvSpPr>
          <p:cNvPr id="5" name="Rectangle 2"/>
          <p:cNvSpPr txBox="1">
            <a:spLocks noChangeArrowheads="1"/>
          </p:cNvSpPr>
          <p:nvPr/>
        </p:nvSpPr>
        <p:spPr>
          <a:xfrm>
            <a:off x="914400" y="191143"/>
            <a:ext cx="4872046" cy="461665"/>
          </a:xfrm>
          <a:prstGeom prst="rect">
            <a:avLst/>
          </a:prstGeom>
        </p:spPr>
        <p:txBody>
          <a:bodyPr vert="horz" wrap="square" lIns="91440" tIns="45720" rIns="91440" bIns="4572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j-cs"/>
              </a:rPr>
              <a:t>H3C</a:t>
            </a:r>
            <a:r>
              <a:rPr kumimoji="0" lang="zh-CN" altLang="en-US"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j-cs"/>
              </a:rPr>
              <a:t>系列路由器（部分）</a:t>
            </a:r>
          </a:p>
        </p:txBody>
      </p:sp>
    </p:spTree>
    <p:extLst>
      <p:ext uri="{BB962C8B-B14F-4D97-AF65-F5344CB8AC3E}">
        <p14:creationId xmlns:p14="http://schemas.microsoft.com/office/powerpoint/2010/main" val="3779143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914400" y="191143"/>
            <a:ext cx="4872046" cy="461665"/>
          </a:xfrm>
          <a:prstGeom prst="rect">
            <a:avLst/>
          </a:prstGeom>
        </p:spPr>
        <p:txBody>
          <a:bodyPr vert="horz" wrap="square" lIns="91440" tIns="45720" rIns="91440" bIns="4572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j-cs"/>
              </a:rPr>
              <a:t>目前</a:t>
            </a:r>
            <a:r>
              <a:rPr kumimoji="0" lang="en-US" altLang="zh-CN"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j-cs"/>
              </a:rPr>
              <a:t>H3C</a:t>
            </a:r>
            <a:r>
              <a:rPr kumimoji="0" lang="zh-CN" altLang="en-US"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j-cs"/>
              </a:rPr>
              <a:t>全系列路由器</a:t>
            </a:r>
          </a:p>
        </p:txBody>
      </p:sp>
      <p:pic>
        <p:nvPicPr>
          <p:cNvPr id="4" name="图片 3">
            <a:extLst>
              <a:ext uri="{FF2B5EF4-FFF2-40B4-BE49-F238E27FC236}">
                <a16:creationId xmlns:a16="http://schemas.microsoft.com/office/drawing/2014/main" id="{E38F44D8-BE5D-4E0F-845E-E0A641A800D0}"/>
              </a:ext>
            </a:extLst>
          </p:cNvPr>
          <p:cNvPicPr>
            <a:picLocks noChangeAspect="1"/>
          </p:cNvPicPr>
          <p:nvPr/>
        </p:nvPicPr>
        <p:blipFill>
          <a:blip r:embed="rId2"/>
          <a:stretch>
            <a:fillRect/>
          </a:stretch>
        </p:blipFill>
        <p:spPr>
          <a:xfrm>
            <a:off x="467544" y="915566"/>
            <a:ext cx="5688632" cy="4134752"/>
          </a:xfrm>
          <a:prstGeom prst="rect">
            <a:avLst/>
          </a:prstGeom>
        </p:spPr>
      </p:pic>
    </p:spTree>
    <p:extLst>
      <p:ext uri="{BB962C8B-B14F-4D97-AF65-F5344CB8AC3E}">
        <p14:creationId xmlns:p14="http://schemas.microsoft.com/office/powerpoint/2010/main" val="2750539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eaLnBrk="1" hangingPunct="1"/>
            <a:r>
              <a:rPr lang="zh-CN"/>
              <a:t>登录路由器</a:t>
            </a:r>
          </a:p>
        </p:txBody>
      </p:sp>
      <p:sp>
        <p:nvSpPr>
          <p:cNvPr id="10244" name="Rectangle 3"/>
          <p:cNvSpPr>
            <a:spLocks noGrp="1" noChangeArrowheads="1"/>
          </p:cNvSpPr>
          <p:nvPr>
            <p:ph type="body" idx="1"/>
          </p:nvPr>
        </p:nvSpPr>
        <p:spPr>
          <a:xfrm>
            <a:off x="214282" y="1071552"/>
            <a:ext cx="7742268" cy="3444490"/>
          </a:xfrm>
        </p:spPr>
        <p:txBody>
          <a:bodyPr>
            <a:normAutofit/>
          </a:bodyPr>
          <a:lstStyle/>
          <a:p>
            <a:pPr eaLnBrk="1" hangingPunct="1">
              <a:lnSpc>
                <a:spcPct val="150000"/>
              </a:lnSpc>
            </a:pPr>
            <a:r>
              <a:rPr lang="zh-CN" sz="1800" b="1" dirty="0">
                <a:solidFill>
                  <a:srgbClr val="FF0000"/>
                </a:solidFill>
              </a:rPr>
              <a:t>通过</a:t>
            </a:r>
            <a:r>
              <a:rPr lang="zh-CN" altLang="zh-CN" sz="1800" b="1" dirty="0">
                <a:solidFill>
                  <a:srgbClr val="FF0000"/>
                </a:solidFill>
              </a:rPr>
              <a:t>Console </a:t>
            </a:r>
            <a:r>
              <a:rPr lang="zh-CN" sz="1800" b="1" dirty="0">
                <a:solidFill>
                  <a:srgbClr val="FF0000"/>
                </a:solidFill>
              </a:rPr>
              <a:t>口登录</a:t>
            </a:r>
          </a:p>
          <a:p>
            <a:pPr eaLnBrk="1" hangingPunct="1">
              <a:lnSpc>
                <a:spcPct val="150000"/>
              </a:lnSpc>
            </a:pPr>
            <a:r>
              <a:rPr lang="zh-CN" sz="1800" dirty="0"/>
              <a:t>通过</a:t>
            </a:r>
            <a:r>
              <a:rPr lang="zh-CN" altLang="zh-CN" sz="1800" dirty="0"/>
              <a:t>AUX</a:t>
            </a:r>
            <a:r>
              <a:rPr lang="zh-CN" sz="1800" dirty="0"/>
              <a:t>口登录</a:t>
            </a:r>
          </a:p>
          <a:p>
            <a:pPr eaLnBrk="1" hangingPunct="1">
              <a:lnSpc>
                <a:spcPct val="150000"/>
              </a:lnSpc>
            </a:pPr>
            <a:r>
              <a:rPr lang="zh-CN" sz="1800" b="1" dirty="0">
                <a:solidFill>
                  <a:srgbClr val="FF0000"/>
                </a:solidFill>
              </a:rPr>
              <a:t>通过</a:t>
            </a:r>
            <a:r>
              <a:rPr lang="zh-CN" altLang="zh-CN" sz="1800" b="1" dirty="0">
                <a:solidFill>
                  <a:srgbClr val="FF0000"/>
                </a:solidFill>
              </a:rPr>
              <a:t>Telnet</a:t>
            </a:r>
            <a:r>
              <a:rPr lang="zh-CN" sz="1800" b="1" dirty="0">
                <a:solidFill>
                  <a:srgbClr val="FF0000"/>
                </a:solidFill>
              </a:rPr>
              <a:t>方式登录</a:t>
            </a:r>
            <a:endParaRPr lang="en-US" altLang="zh-CN" sz="1800" b="1" dirty="0">
              <a:solidFill>
                <a:srgbClr val="FF0000"/>
              </a:solidFill>
            </a:endParaRPr>
          </a:p>
          <a:p>
            <a:pPr eaLnBrk="1" hangingPunct="1">
              <a:lnSpc>
                <a:spcPct val="150000"/>
              </a:lnSpc>
            </a:pPr>
            <a:r>
              <a:rPr lang="zh-CN" altLang="zh-CN" sz="1800" dirty="0"/>
              <a:t>通过</a:t>
            </a:r>
            <a:r>
              <a:rPr lang="en-US" altLang="zh-CN" sz="1800" dirty="0"/>
              <a:t>SSH</a:t>
            </a:r>
            <a:r>
              <a:rPr lang="zh-CN" altLang="zh-CN" sz="1800" dirty="0"/>
              <a:t>方式登录</a:t>
            </a:r>
            <a:r>
              <a:rPr lang="en-US" altLang="zh-CN" sz="1800" dirty="0"/>
              <a:t>(</a:t>
            </a:r>
            <a:r>
              <a:rPr lang="zh-CN" altLang="en-US" sz="1800" dirty="0"/>
              <a:t>部分设备支持）</a:t>
            </a:r>
            <a:endParaRPr lang="zh-CN" sz="1800" b="1" dirty="0">
              <a:solidFill>
                <a:srgbClr val="FF0000"/>
              </a:solidFill>
            </a:endParaRPr>
          </a:p>
          <a:p>
            <a:pPr eaLnBrk="1" hangingPunct="1">
              <a:lnSpc>
                <a:spcPct val="150000"/>
              </a:lnSpc>
            </a:pPr>
            <a:r>
              <a:rPr lang="zh-CN" sz="1800" dirty="0"/>
              <a:t>通过哑终端方式登录</a:t>
            </a:r>
          </a:p>
          <a:p>
            <a:pPr eaLnBrk="1" hangingPunct="1">
              <a:lnSpc>
                <a:spcPct val="150000"/>
              </a:lnSpc>
            </a:pPr>
            <a:r>
              <a:rPr lang="zh-CN" sz="1800" dirty="0"/>
              <a:t>通过</a:t>
            </a:r>
            <a:r>
              <a:rPr lang="zh-CN" altLang="zh-CN" sz="1800" dirty="0"/>
              <a:t>FTP</a:t>
            </a:r>
            <a:r>
              <a:rPr lang="zh-CN" sz="1800" dirty="0"/>
              <a:t>方式传送配置文件</a:t>
            </a:r>
          </a:p>
        </p:txBody>
      </p:sp>
    </p:spTree>
    <p:extLst>
      <p:ext uri="{BB962C8B-B14F-4D97-AF65-F5344CB8AC3E}">
        <p14:creationId xmlns:p14="http://schemas.microsoft.com/office/powerpoint/2010/main" val="3291101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pPr eaLnBrk="1" hangingPunct="1"/>
            <a:r>
              <a:rPr lang="zh-CN" dirty="0"/>
              <a:t>通过</a:t>
            </a:r>
            <a:r>
              <a:rPr lang="zh-CN" altLang="zh-CN" dirty="0"/>
              <a:t>Console</a:t>
            </a:r>
            <a:r>
              <a:rPr lang="zh-CN" dirty="0"/>
              <a:t>口登录</a:t>
            </a:r>
          </a:p>
        </p:txBody>
      </p:sp>
      <p:sp>
        <p:nvSpPr>
          <p:cNvPr id="11268" name="Rectangle 3"/>
          <p:cNvSpPr>
            <a:spLocks noGrp="1" noChangeArrowheads="1"/>
          </p:cNvSpPr>
          <p:nvPr>
            <p:ph type="body" sz="half" idx="1"/>
          </p:nvPr>
        </p:nvSpPr>
        <p:spPr>
          <a:xfrm>
            <a:off x="233363" y="1059582"/>
            <a:ext cx="6643734" cy="923330"/>
          </a:xfrm>
          <a:noFill/>
        </p:spPr>
        <p:txBody>
          <a:bodyPr wrap="square">
            <a:spAutoFit/>
          </a:bodyPr>
          <a:lstStyle/>
          <a:p>
            <a:pPr eaLnBrk="1" hangingPunct="1"/>
            <a:r>
              <a:rPr lang="zh-CN" sz="1800" dirty="0"/>
              <a:t>将</a:t>
            </a:r>
            <a:r>
              <a:rPr lang="zh-CN" altLang="zh-CN" sz="1800" dirty="0"/>
              <a:t>RJ45</a:t>
            </a:r>
            <a:r>
              <a:rPr lang="zh-CN" sz="1800" dirty="0"/>
              <a:t>的一端插入到路由器的</a:t>
            </a:r>
            <a:r>
              <a:rPr lang="zh-CN" altLang="zh-CN" sz="1800" dirty="0"/>
              <a:t>Console</a:t>
            </a:r>
            <a:r>
              <a:rPr lang="zh-CN" sz="1800" dirty="0"/>
              <a:t>口中，另外一端为</a:t>
            </a:r>
            <a:r>
              <a:rPr lang="zh-CN" altLang="zh-CN" sz="1800" dirty="0"/>
              <a:t>9</a:t>
            </a:r>
            <a:r>
              <a:rPr lang="zh-CN" sz="1800" dirty="0"/>
              <a:t>针的串口接口或一个</a:t>
            </a:r>
            <a:r>
              <a:rPr lang="zh-CN" altLang="zh-CN" sz="1800" dirty="0"/>
              <a:t>25</a:t>
            </a:r>
            <a:r>
              <a:rPr lang="zh-CN" sz="1800" dirty="0"/>
              <a:t>针的串口接口，接在计算机合适的串口上</a:t>
            </a:r>
          </a:p>
        </p:txBody>
      </p:sp>
      <p:sp>
        <p:nvSpPr>
          <p:cNvPr id="11271" name="Text Box 6"/>
          <p:cNvSpPr txBox="1">
            <a:spLocks noChangeArrowheads="1"/>
          </p:cNvSpPr>
          <p:nvPr/>
        </p:nvSpPr>
        <p:spPr bwMode="auto">
          <a:xfrm>
            <a:off x="2364762" y="4286262"/>
            <a:ext cx="2492990" cy="369332"/>
          </a:xfrm>
          <a:prstGeom prst="rect">
            <a:avLst/>
          </a:prstGeom>
          <a:solidFill>
            <a:srgbClr val="99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dirty="0">
                <a:latin typeface="微软雅黑" panose="020B0503020204020204" pitchFamily="34" charset="-122"/>
                <a:ea typeface="微软雅黑" panose="020B0503020204020204" pitchFamily="34" charset="-122"/>
              </a:rPr>
              <a:t>与登录交换机方法相同</a:t>
            </a:r>
          </a:p>
        </p:txBody>
      </p:sp>
      <p:grpSp>
        <p:nvGrpSpPr>
          <p:cNvPr id="2" name="组合 1">
            <a:extLst>
              <a:ext uri="{FF2B5EF4-FFF2-40B4-BE49-F238E27FC236}">
                <a16:creationId xmlns:a16="http://schemas.microsoft.com/office/drawing/2014/main" id="{9F46E247-41B0-4965-A8E2-B69AB8CA5019}"/>
              </a:ext>
            </a:extLst>
          </p:cNvPr>
          <p:cNvGrpSpPr/>
          <p:nvPr/>
        </p:nvGrpSpPr>
        <p:grpSpPr>
          <a:xfrm>
            <a:off x="233363" y="2139702"/>
            <a:ext cx="7677319" cy="2141786"/>
            <a:chOff x="233363" y="2139702"/>
            <a:chExt cx="7677319" cy="2141786"/>
          </a:xfrm>
        </p:grpSpPr>
        <p:graphicFrame>
          <p:nvGraphicFramePr>
            <p:cNvPr id="11269" name="Object 4"/>
            <p:cNvGraphicFramePr>
              <a:graphicFrameLocks noChangeAspect="1"/>
            </p:cNvGraphicFramePr>
            <p:nvPr>
              <p:extLst>
                <p:ext uri="{D42A27DB-BD31-4B8C-83A1-F6EECF244321}">
                  <p14:modId xmlns:p14="http://schemas.microsoft.com/office/powerpoint/2010/main" val="824435514"/>
                </p:ext>
              </p:extLst>
            </p:nvPr>
          </p:nvGraphicFramePr>
          <p:xfrm>
            <a:off x="233363" y="2298700"/>
            <a:ext cx="6696075" cy="1982788"/>
          </p:xfrm>
          <a:graphic>
            <a:graphicData uri="http://schemas.openxmlformats.org/presentationml/2006/ole">
              <mc:AlternateContent xmlns:mc="http://schemas.openxmlformats.org/markup-compatibility/2006">
                <mc:Choice xmlns:v="urn:schemas-microsoft-com:vml" Requires="v">
                  <p:oleObj spid="_x0000_s4189" name="Visio" r:id="rId3" imgW="3982517" imgH="1570025" progId="Visio.Drawing.15">
                    <p:embed/>
                  </p:oleObj>
                </mc:Choice>
                <mc:Fallback>
                  <p:oleObj name="Visio" r:id="rId3" imgW="3982517" imgH="1570025" progId="Visio.Drawing.15">
                    <p:embed/>
                    <p:pic>
                      <p:nvPicPr>
                        <p:cNvPr id="0" name="Picture 8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363" y="2298700"/>
                          <a:ext cx="6696075" cy="1982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70" name="Text Box 5"/>
            <p:cNvSpPr txBox="1">
              <a:spLocks noChangeArrowheads="1"/>
            </p:cNvSpPr>
            <p:nvPr/>
          </p:nvSpPr>
          <p:spPr bwMode="auto">
            <a:xfrm>
              <a:off x="1528856" y="2258647"/>
              <a:ext cx="1512887" cy="369332"/>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zh-CN" dirty="0">
                  <a:latin typeface="微软雅黑" panose="020B0503020204020204" pitchFamily="34" charset="-122"/>
                  <a:ea typeface="微软雅黑" panose="020B0503020204020204" pitchFamily="34" charset="-122"/>
                </a:rPr>
                <a:t> COM</a:t>
              </a:r>
              <a:r>
                <a:rPr lang="zh-CN" dirty="0">
                  <a:latin typeface="微软雅黑" panose="020B0503020204020204" pitchFamily="34" charset="-122"/>
                  <a:ea typeface="微软雅黑" panose="020B0503020204020204" pitchFamily="34" charset="-122"/>
                </a:rPr>
                <a:t>串口</a:t>
              </a:r>
            </a:p>
          </p:txBody>
        </p:sp>
        <p:pic>
          <p:nvPicPr>
            <p:cNvPr id="7" name="Picture 4" descr="MSR30-20_F_0603">
              <a:extLst>
                <a:ext uri="{FF2B5EF4-FFF2-40B4-BE49-F238E27FC236}">
                  <a16:creationId xmlns:a16="http://schemas.microsoft.com/office/drawing/2014/main" id="{79778F3A-96CD-4F05-9C9C-EA497C46D74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62210" y="2139702"/>
              <a:ext cx="4248472" cy="1279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4" name="直接箭头连接符 3">
            <a:extLst>
              <a:ext uri="{FF2B5EF4-FFF2-40B4-BE49-F238E27FC236}">
                <a16:creationId xmlns:a16="http://schemas.microsoft.com/office/drawing/2014/main" id="{BA9A3434-F0B8-4845-9352-D986D2C1CF68}"/>
              </a:ext>
            </a:extLst>
          </p:cNvPr>
          <p:cNvCxnSpPr/>
          <p:nvPr/>
        </p:nvCxnSpPr>
        <p:spPr>
          <a:xfrm flipV="1">
            <a:off x="4857752" y="3075806"/>
            <a:ext cx="0" cy="343200"/>
          </a:xfrm>
          <a:prstGeom prst="straightConnector1">
            <a:avLst/>
          </a:prstGeom>
          <a:ln w="2540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6510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pPr eaLnBrk="1" hangingPunct="1"/>
            <a:r>
              <a:rPr lang="zh-CN" dirty="0"/>
              <a:t>通过</a:t>
            </a:r>
            <a:r>
              <a:rPr lang="zh-CN" altLang="zh-CN" dirty="0"/>
              <a:t>Console</a:t>
            </a:r>
            <a:r>
              <a:rPr lang="zh-CN" dirty="0"/>
              <a:t>口登录</a:t>
            </a:r>
            <a:r>
              <a:rPr lang="en-US" altLang="zh-CN" dirty="0"/>
              <a:t>(</a:t>
            </a:r>
            <a:r>
              <a:rPr lang="zh-CN" altLang="en-US" dirty="0"/>
              <a:t>续</a:t>
            </a:r>
            <a:r>
              <a:rPr lang="en-US" altLang="zh-CN" dirty="0"/>
              <a:t>)</a:t>
            </a:r>
            <a:endParaRPr lang="zh-CN" dirty="0"/>
          </a:p>
        </p:txBody>
      </p:sp>
      <p:sp>
        <p:nvSpPr>
          <p:cNvPr id="11268" name="Rectangle 3"/>
          <p:cNvSpPr>
            <a:spLocks noGrp="1" noChangeArrowheads="1"/>
          </p:cNvSpPr>
          <p:nvPr>
            <p:ph type="body" sz="half" idx="1"/>
          </p:nvPr>
        </p:nvSpPr>
        <p:spPr>
          <a:xfrm>
            <a:off x="214282" y="1071552"/>
            <a:ext cx="6643734" cy="2917722"/>
          </a:xfrm>
          <a:noFill/>
        </p:spPr>
        <p:txBody>
          <a:bodyPr wrap="square">
            <a:spAutoFit/>
          </a:bodyPr>
          <a:lstStyle/>
          <a:p>
            <a:r>
              <a:rPr lang="zh-CN" altLang="en-US" sz="1800" dirty="0"/>
              <a:t>在</a:t>
            </a:r>
            <a:r>
              <a:rPr lang="en-US" altLang="zh-CN" sz="1800" dirty="0"/>
              <a:t>PC</a:t>
            </a:r>
            <a:r>
              <a:rPr lang="zh-CN" altLang="en-US" sz="1800" dirty="0"/>
              <a:t>机上运行终端仿真程序（如</a:t>
            </a:r>
            <a:r>
              <a:rPr lang="en-US" altLang="zh-CN" sz="1800" dirty="0"/>
              <a:t>Windows XP/Windows 2000</a:t>
            </a:r>
            <a:r>
              <a:rPr lang="zh-CN" altLang="en-US" sz="1800" dirty="0"/>
              <a:t>的超级终端等，以下配置以</a:t>
            </a:r>
            <a:r>
              <a:rPr lang="en-US" altLang="zh-CN" sz="1800" dirty="0"/>
              <a:t>Windows XP</a:t>
            </a:r>
            <a:r>
              <a:rPr lang="zh-CN" altLang="en-US" sz="1800" dirty="0"/>
              <a:t>为例。</a:t>
            </a:r>
            <a:r>
              <a:rPr lang="en-US" altLang="zh-CN" sz="1800" dirty="0"/>
              <a:t>PC</a:t>
            </a:r>
            <a:r>
              <a:rPr lang="zh-CN" altLang="en-US" sz="1800" dirty="0"/>
              <a:t>上选择“开始</a:t>
            </a:r>
            <a:r>
              <a:rPr lang="en-US" altLang="zh-CN" sz="1800" dirty="0"/>
              <a:t>&gt;</a:t>
            </a:r>
            <a:r>
              <a:rPr lang="zh-CN" altLang="en-US" sz="1800" dirty="0"/>
              <a:t>程序</a:t>
            </a:r>
            <a:r>
              <a:rPr lang="en-US" altLang="zh-CN" sz="1800" dirty="0"/>
              <a:t>&gt;</a:t>
            </a:r>
            <a:r>
              <a:rPr lang="zh-CN" altLang="en-US" sz="1800" dirty="0"/>
              <a:t>附件</a:t>
            </a:r>
            <a:r>
              <a:rPr lang="en-US" altLang="zh-CN" sz="1800" dirty="0"/>
              <a:t>&gt;</a:t>
            </a:r>
            <a:r>
              <a:rPr lang="zh-CN" altLang="en-US" sz="1800" dirty="0"/>
              <a:t>通讯</a:t>
            </a:r>
            <a:r>
              <a:rPr lang="en-US" altLang="zh-CN" sz="1800" dirty="0"/>
              <a:t>&gt;</a:t>
            </a:r>
            <a:r>
              <a:rPr lang="zh-CN" altLang="en-US" sz="1800" dirty="0"/>
              <a:t>超级终端”），选择与设备相连的串口（</a:t>
            </a:r>
            <a:r>
              <a:rPr lang="en-US" altLang="zh-CN" sz="1800" dirty="0"/>
              <a:t>PC</a:t>
            </a:r>
            <a:r>
              <a:rPr lang="zh-CN" altLang="en-US" sz="1800" dirty="0"/>
              <a:t>上选择“我的电脑</a:t>
            </a:r>
            <a:r>
              <a:rPr lang="en-US" altLang="zh-CN" sz="1800" dirty="0"/>
              <a:t>&gt;</a:t>
            </a:r>
            <a:r>
              <a:rPr lang="zh-CN" altLang="en-US" sz="1800" dirty="0"/>
              <a:t>管理</a:t>
            </a:r>
            <a:r>
              <a:rPr lang="en-US" altLang="zh-CN" sz="1800" dirty="0"/>
              <a:t>&gt;</a:t>
            </a:r>
            <a:r>
              <a:rPr lang="zh-CN" altLang="en-US" sz="1800" dirty="0"/>
              <a:t>设备管理器</a:t>
            </a:r>
            <a:r>
              <a:rPr lang="en-US" altLang="zh-CN" sz="1800" dirty="0"/>
              <a:t>&gt;</a:t>
            </a:r>
            <a:r>
              <a:rPr lang="zh-CN" altLang="en-US" sz="1800" dirty="0"/>
              <a:t>端口”来查看当前使用的串口），设置终端通信参数。这些参数的值必须和设备上的值一致，缺省情况下：传输速率为</a:t>
            </a:r>
            <a:r>
              <a:rPr lang="en-US" altLang="zh-CN" sz="1800" dirty="0"/>
              <a:t>9600bit/s</a:t>
            </a:r>
            <a:r>
              <a:rPr lang="zh-CN" altLang="en-US" sz="1800" dirty="0"/>
              <a:t>、</a:t>
            </a:r>
            <a:r>
              <a:rPr lang="en-US" altLang="zh-CN" sz="1800" dirty="0"/>
              <a:t>8</a:t>
            </a:r>
            <a:r>
              <a:rPr lang="zh-CN" altLang="en-US" sz="1800" dirty="0"/>
              <a:t>位数据位、</a:t>
            </a:r>
            <a:r>
              <a:rPr lang="en-US" altLang="zh-CN" sz="1800" dirty="0"/>
              <a:t>1</a:t>
            </a:r>
            <a:r>
              <a:rPr lang="zh-CN" altLang="en-US" sz="1800" dirty="0"/>
              <a:t>位停止位、无校验和无流控。</a:t>
            </a:r>
            <a:endParaRPr lang="en-US" altLang="zh-CN" sz="1800" dirty="0"/>
          </a:p>
          <a:p>
            <a:r>
              <a:rPr lang="zh-CN" altLang="en-US" sz="1800" dirty="0"/>
              <a:t>如果</a:t>
            </a:r>
            <a:r>
              <a:rPr lang="en-US" altLang="zh-CN" sz="1800" dirty="0"/>
              <a:t>PC</a:t>
            </a:r>
            <a:r>
              <a:rPr lang="zh-CN" altLang="en-US" sz="1800" dirty="0"/>
              <a:t>使用的是</a:t>
            </a:r>
            <a:r>
              <a:rPr lang="en-US" altLang="zh-CN" sz="1800" dirty="0"/>
              <a:t>Windows Server 2008</a:t>
            </a:r>
            <a:r>
              <a:rPr lang="zh-CN" altLang="en-US" sz="1800" dirty="0"/>
              <a:t>、</a:t>
            </a:r>
            <a:r>
              <a:rPr lang="en-US" altLang="zh-CN" sz="1800" dirty="0"/>
              <a:t>Windows Vista</a:t>
            </a:r>
            <a:r>
              <a:rPr lang="zh-CN" altLang="en-US" sz="1800" dirty="0"/>
              <a:t>、</a:t>
            </a:r>
            <a:r>
              <a:rPr lang="en-US" altLang="zh-CN" sz="1800" dirty="0"/>
              <a:t>Windows 7</a:t>
            </a:r>
            <a:r>
              <a:rPr lang="zh-CN" altLang="en-US" sz="1800" dirty="0"/>
              <a:t>或其它操作系统，请准备第三方的终端控制软件，或者另行安装超级终端。</a:t>
            </a:r>
            <a:endParaRPr lang="zh-CN" sz="1800" dirty="0"/>
          </a:p>
        </p:txBody>
      </p:sp>
    </p:spTree>
    <p:extLst>
      <p:ext uri="{BB962C8B-B14F-4D97-AF65-F5344CB8AC3E}">
        <p14:creationId xmlns:p14="http://schemas.microsoft.com/office/powerpoint/2010/main" val="518514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lstStyle/>
          <a:p>
            <a:pPr eaLnBrk="1" hangingPunct="1"/>
            <a:r>
              <a:rPr lang="zh-CN"/>
              <a:t>通过</a:t>
            </a:r>
            <a:r>
              <a:rPr lang="zh-CN" altLang="zh-CN"/>
              <a:t>Telnet</a:t>
            </a:r>
            <a:r>
              <a:rPr lang="zh-CN"/>
              <a:t>方式登录</a:t>
            </a:r>
          </a:p>
        </p:txBody>
      </p:sp>
      <p:sp>
        <p:nvSpPr>
          <p:cNvPr id="12292" name="Rectangle 3"/>
          <p:cNvSpPr>
            <a:spLocks noGrp="1" noChangeArrowheads="1"/>
          </p:cNvSpPr>
          <p:nvPr>
            <p:ph type="body" idx="1"/>
          </p:nvPr>
        </p:nvSpPr>
        <p:spPr>
          <a:xfrm>
            <a:off x="214282" y="1071552"/>
            <a:ext cx="7166030" cy="3732446"/>
          </a:xfrm>
        </p:spPr>
        <p:txBody>
          <a:bodyPr>
            <a:noAutofit/>
          </a:bodyPr>
          <a:lstStyle/>
          <a:p>
            <a:pPr eaLnBrk="1" hangingPunct="1"/>
            <a:r>
              <a:rPr lang="zh-CN" sz="1800" dirty="0"/>
              <a:t>将</a:t>
            </a:r>
            <a:r>
              <a:rPr lang="zh-CN" altLang="zh-CN" sz="1800" dirty="0"/>
              <a:t>PC</a:t>
            </a:r>
            <a:r>
              <a:rPr lang="zh-CN" sz="1800" dirty="0"/>
              <a:t>机的以太网接口与路由器的以太网接口相连</a:t>
            </a:r>
          </a:p>
          <a:p>
            <a:pPr eaLnBrk="1" hangingPunct="1"/>
            <a:r>
              <a:rPr lang="zh-CN" sz="1800" dirty="0"/>
              <a:t>配置上述两接口的</a:t>
            </a:r>
            <a:r>
              <a:rPr lang="zh-CN" altLang="zh-CN" sz="1800" dirty="0"/>
              <a:t>IP</a:t>
            </a:r>
            <a:r>
              <a:rPr lang="zh-CN" sz="1800" dirty="0"/>
              <a:t>地址，使它们在同一网段上</a:t>
            </a:r>
            <a:r>
              <a:rPr lang="zh-CN" altLang="en-US" sz="1800" dirty="0"/>
              <a:t>（不在同一网段亦可，但必须保障路由可达）</a:t>
            </a:r>
            <a:endParaRPr lang="en-US" altLang="zh-CN" sz="1800" dirty="0"/>
          </a:p>
          <a:p>
            <a:r>
              <a:rPr lang="zh-CN" altLang="en-US" sz="1800" dirty="0"/>
              <a:t>在路由器配置相关接口的IP地址命令</a:t>
            </a:r>
          </a:p>
          <a:p>
            <a:pPr>
              <a:buNone/>
            </a:pPr>
            <a:r>
              <a:rPr lang="en-US" altLang="zh-CN" sz="1800" dirty="0">
                <a:latin typeface="宋体" panose="02010600030101010101" pitchFamily="2" charset="-122"/>
              </a:rPr>
              <a:t>   </a:t>
            </a:r>
            <a:r>
              <a:rPr lang="en-US" altLang="zh-CN" sz="1800" dirty="0"/>
              <a:t>[RT-</a:t>
            </a:r>
            <a:r>
              <a:rPr lang="en-US" altLang="zh-CN" sz="1800" dirty="0" err="1"/>
              <a:t>Ethernet</a:t>
            </a:r>
            <a:r>
              <a:rPr lang="en-US" altLang="zh-CN" sz="1800" i="1" dirty="0" err="1">
                <a:solidFill>
                  <a:srgbClr val="0070C0"/>
                </a:solidFill>
              </a:rPr>
              <a:t>x</a:t>
            </a:r>
            <a:r>
              <a:rPr lang="en-US" altLang="zh-CN" sz="1800" dirty="0">
                <a:solidFill>
                  <a:srgbClr val="0070C0"/>
                </a:solidFill>
              </a:rPr>
              <a:t>/</a:t>
            </a:r>
            <a:r>
              <a:rPr lang="en-US" altLang="zh-CN" sz="1800" i="1" dirty="0">
                <a:solidFill>
                  <a:srgbClr val="0070C0"/>
                </a:solidFill>
              </a:rPr>
              <a:t>x</a:t>
            </a:r>
            <a:r>
              <a:rPr lang="en-US" altLang="zh-CN" sz="1800" dirty="0"/>
              <a:t>]</a:t>
            </a:r>
            <a:r>
              <a:rPr lang="en-US" altLang="zh-CN" sz="1800" dirty="0" err="1"/>
              <a:t>ip</a:t>
            </a:r>
            <a:r>
              <a:rPr lang="en-US" altLang="zh-CN" sz="1800" dirty="0"/>
              <a:t> address </a:t>
            </a:r>
            <a:r>
              <a:rPr lang="en-US" altLang="zh-CN" sz="1800" dirty="0" err="1"/>
              <a:t>ip</a:t>
            </a:r>
            <a:r>
              <a:rPr lang="en-US" altLang="zh-CN" sz="1800" dirty="0"/>
              <a:t>-address {</a:t>
            </a:r>
            <a:r>
              <a:rPr lang="en-US" altLang="zh-CN" sz="1800" dirty="0" err="1"/>
              <a:t>mask|mask-length</a:t>
            </a:r>
            <a:r>
              <a:rPr lang="en-US" altLang="zh-CN" sz="1800" dirty="0"/>
              <a:t>}</a:t>
            </a:r>
          </a:p>
          <a:p>
            <a:pPr marL="0" indent="0" eaLnBrk="1" hangingPunct="1">
              <a:buNone/>
            </a:pPr>
            <a:r>
              <a:rPr lang="en-US" altLang="zh-CN" sz="1800" dirty="0"/>
              <a:t>      </a:t>
            </a:r>
            <a:r>
              <a:rPr lang="zh-CN" altLang="en-US" sz="1800" dirty="0"/>
              <a:t>某些路由器上没有</a:t>
            </a:r>
            <a:r>
              <a:rPr lang="en-US" altLang="zh-CN" sz="1800" dirty="0"/>
              <a:t>Ethernet</a:t>
            </a:r>
            <a:r>
              <a:rPr lang="zh-CN" altLang="en-US" sz="1800" dirty="0"/>
              <a:t>接口，是</a:t>
            </a:r>
            <a:r>
              <a:rPr lang="en-US" altLang="zh-CN" sz="1800" dirty="0"/>
              <a:t>GE</a:t>
            </a:r>
            <a:r>
              <a:rPr lang="zh-CN" altLang="en-US" sz="1800" dirty="0"/>
              <a:t>接口</a:t>
            </a:r>
            <a:r>
              <a:rPr lang="en-US" altLang="zh-CN" sz="1800" dirty="0"/>
              <a:t>   </a:t>
            </a:r>
            <a:endParaRPr lang="zh-CN" sz="1800" dirty="0"/>
          </a:p>
          <a:p>
            <a:pPr marL="342000" lvl="0" indent="0">
              <a:buClr>
                <a:srgbClr val="CC9900"/>
              </a:buClr>
              <a:buNone/>
            </a:pPr>
            <a:endParaRPr lang="en-US" altLang="zh-CN" sz="1800" dirty="0">
              <a:solidFill>
                <a:srgbClr val="000000"/>
              </a:solidFill>
            </a:endParaRPr>
          </a:p>
          <a:p>
            <a:pPr marL="0" lvl="0" indent="0">
              <a:buNone/>
            </a:pPr>
            <a:endParaRPr lang="zh-CN" altLang="zh-CN" sz="1800" dirty="0">
              <a:solidFill>
                <a:srgbClr val="FF0000"/>
              </a:solidFill>
            </a:endParaRPr>
          </a:p>
          <a:p>
            <a:pPr eaLnBrk="1" hangingPunct="1">
              <a:buFont typeface="Wingdings" pitchFamily="2" charset="2"/>
              <a:buNone/>
            </a:pPr>
            <a:r>
              <a:rPr lang="zh-CN" sz="1800" dirty="0"/>
              <a:t> </a:t>
            </a:r>
            <a:endParaRPr lang="zh-CN" altLang="zh-CN" sz="1800" i="1" dirty="0"/>
          </a:p>
        </p:txBody>
      </p:sp>
    </p:spTree>
    <p:extLst>
      <p:ext uri="{BB962C8B-B14F-4D97-AF65-F5344CB8AC3E}">
        <p14:creationId xmlns:p14="http://schemas.microsoft.com/office/powerpoint/2010/main" val="290565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a:xfrm>
            <a:off x="914400" y="6477"/>
            <a:ext cx="6950006" cy="830997"/>
          </a:xfrm>
        </p:spPr>
        <p:txBody>
          <a:bodyPr/>
          <a:lstStyle/>
          <a:p>
            <a:r>
              <a:rPr lang="zh-CN" altLang="zh-CN" dirty="0"/>
              <a:t>通过Telnet方式登录</a:t>
            </a:r>
            <a:r>
              <a:rPr lang="zh-CN" altLang="en-US" dirty="0"/>
              <a:t>配置举例（</a:t>
            </a:r>
            <a:r>
              <a:rPr lang="fr-FR" altLang="zh-CN" dirty="0"/>
              <a:t> Comware </a:t>
            </a:r>
            <a:r>
              <a:rPr lang="en-US" altLang="zh-CN" dirty="0"/>
              <a:t>V5</a:t>
            </a:r>
            <a:r>
              <a:rPr lang="zh-CN" altLang="en-US" dirty="0"/>
              <a:t>）</a:t>
            </a:r>
          </a:p>
        </p:txBody>
      </p:sp>
      <p:sp>
        <p:nvSpPr>
          <p:cNvPr id="14339" name="内容占位符 2"/>
          <p:cNvSpPr>
            <a:spLocks noGrp="1"/>
          </p:cNvSpPr>
          <p:nvPr>
            <p:ph idx="1"/>
          </p:nvPr>
        </p:nvSpPr>
        <p:spPr>
          <a:xfrm>
            <a:off x="214282" y="1071552"/>
            <a:ext cx="6950006" cy="3670062"/>
          </a:xfrm>
        </p:spPr>
        <p:txBody>
          <a:bodyPr>
            <a:noAutofit/>
          </a:bodyPr>
          <a:lstStyle/>
          <a:p>
            <a:pPr marL="0" indent="0">
              <a:buNone/>
            </a:pPr>
            <a:r>
              <a:rPr lang="zh-CN" altLang="en-US" sz="1800" dirty="0"/>
              <a:t>在路由器上配置</a:t>
            </a:r>
            <a:r>
              <a:rPr lang="fr-FR" altLang="zh-CN" sz="1800" dirty="0"/>
              <a:t>Telnet</a:t>
            </a:r>
            <a:r>
              <a:rPr lang="zh-CN" altLang="en-US" sz="1800" dirty="0"/>
              <a:t>用户和密码举例（</a:t>
            </a:r>
            <a:r>
              <a:rPr lang="fr-FR" altLang="zh-CN" sz="1800" dirty="0"/>
              <a:t>Comware V5</a:t>
            </a:r>
            <a:r>
              <a:rPr lang="zh-CN" altLang="fr-FR" sz="1800" dirty="0"/>
              <a:t>）</a:t>
            </a:r>
          </a:p>
          <a:p>
            <a:pPr marL="0" indent="0">
              <a:buNone/>
            </a:pPr>
            <a:r>
              <a:rPr lang="fr-FR" altLang="zh-CN" sz="1800" dirty="0">
                <a:solidFill>
                  <a:srgbClr val="FF0000"/>
                </a:solidFill>
              </a:rPr>
              <a:t>//</a:t>
            </a:r>
            <a:r>
              <a:rPr lang="zh-CN" altLang="en-US" sz="1800" dirty="0">
                <a:solidFill>
                  <a:srgbClr val="FF0000"/>
                </a:solidFill>
              </a:rPr>
              <a:t>打开</a:t>
            </a:r>
            <a:r>
              <a:rPr lang="fr-FR" altLang="zh-CN" sz="1800" dirty="0">
                <a:solidFill>
                  <a:srgbClr val="FF0000"/>
                </a:solidFill>
              </a:rPr>
              <a:t>Telnet</a:t>
            </a:r>
            <a:r>
              <a:rPr lang="zh-CN" altLang="en-US" sz="1800" dirty="0">
                <a:solidFill>
                  <a:srgbClr val="FF0000"/>
                </a:solidFill>
              </a:rPr>
              <a:t>服务器，缺省关闭，必须打开</a:t>
            </a:r>
          </a:p>
          <a:p>
            <a:pPr marL="0" indent="0">
              <a:buNone/>
            </a:pPr>
            <a:r>
              <a:rPr lang="en-US" altLang="zh-CN" sz="1800" dirty="0"/>
              <a:t>[</a:t>
            </a:r>
            <a:r>
              <a:rPr lang="fr-FR" altLang="zh-CN" sz="1800" dirty="0"/>
              <a:t>h3c] telnet server enable</a:t>
            </a:r>
          </a:p>
          <a:p>
            <a:pPr marL="0" indent="0">
              <a:buNone/>
            </a:pPr>
            <a:r>
              <a:rPr lang="fr-FR" altLang="zh-CN" sz="1800" dirty="0">
                <a:solidFill>
                  <a:srgbClr val="FF0000"/>
                </a:solidFill>
              </a:rPr>
              <a:t>//</a:t>
            </a:r>
            <a:r>
              <a:rPr lang="zh-CN" altLang="zh-CN" sz="1800" dirty="0">
                <a:solidFill>
                  <a:srgbClr val="FF0000"/>
                </a:solidFill>
              </a:rPr>
              <a:t>设置</a:t>
            </a:r>
            <a:r>
              <a:rPr lang="en-US" altLang="zh-CN" sz="1800" dirty="0">
                <a:solidFill>
                  <a:srgbClr val="FF0000"/>
                </a:solidFill>
              </a:rPr>
              <a:t>scheme</a:t>
            </a:r>
            <a:r>
              <a:rPr lang="zh-CN" altLang="zh-CN" sz="1800" dirty="0">
                <a:solidFill>
                  <a:srgbClr val="FF0000"/>
                </a:solidFill>
              </a:rPr>
              <a:t>认证</a:t>
            </a:r>
          </a:p>
          <a:p>
            <a:pPr marL="0" indent="0">
              <a:buNone/>
            </a:pPr>
            <a:r>
              <a:rPr lang="en-US" altLang="zh-CN" sz="1800" dirty="0"/>
              <a:t>[H3C]</a:t>
            </a:r>
            <a:r>
              <a:rPr lang="fr-FR" altLang="en-US" sz="1800" dirty="0"/>
              <a:t> user-interface</a:t>
            </a:r>
            <a:r>
              <a:rPr lang="fr-FR" altLang="zh-CN" sz="1800" dirty="0"/>
              <a:t> vty 0 4</a:t>
            </a:r>
            <a:endParaRPr lang="zh-CN" altLang="zh-CN" sz="1800" dirty="0"/>
          </a:p>
          <a:p>
            <a:pPr marL="0" indent="0">
              <a:buNone/>
            </a:pPr>
            <a:r>
              <a:rPr lang="fr-FR" altLang="zh-CN" sz="1800" dirty="0"/>
              <a:t>[H3C-</a:t>
            </a:r>
            <a:r>
              <a:rPr lang="en-US" altLang="zh-CN" sz="1800" dirty="0" err="1"/>
              <a:t>ui</a:t>
            </a:r>
            <a:r>
              <a:rPr lang="fr-FR" altLang="zh-CN" sz="1800" dirty="0"/>
              <a:t>-vty0-4]authentication-mode scheme</a:t>
            </a:r>
            <a:endParaRPr lang="en-US" altLang="zh-CN" sz="1800" dirty="0">
              <a:solidFill>
                <a:srgbClr val="FF0000"/>
              </a:solidFill>
            </a:endParaRPr>
          </a:p>
          <a:p>
            <a:pPr marL="0" indent="0" eaLnBrk="1" hangingPunct="1">
              <a:buFont typeface="Wingdings" pitchFamily="2" charset="2"/>
              <a:buNone/>
            </a:pPr>
            <a:r>
              <a:rPr lang="en-US" altLang="zh-CN" sz="1800" dirty="0">
                <a:solidFill>
                  <a:srgbClr val="FF0000"/>
                </a:solidFill>
              </a:rPr>
              <a:t>//</a:t>
            </a:r>
            <a:r>
              <a:rPr lang="zh-CN" altLang="zh-CN" sz="1800" dirty="0">
                <a:solidFill>
                  <a:srgbClr val="FF0000"/>
                </a:solidFill>
              </a:rPr>
              <a:t>创建本地帐号与密码</a:t>
            </a:r>
            <a:r>
              <a:rPr lang="en-US" altLang="zh-CN" sz="1800" dirty="0">
                <a:solidFill>
                  <a:srgbClr val="FF0000"/>
                </a:solidFill>
              </a:rPr>
              <a:t>(</a:t>
            </a:r>
            <a:r>
              <a:rPr lang="zh-CN" altLang="en-US" sz="1800" dirty="0">
                <a:solidFill>
                  <a:srgbClr val="FF0000"/>
                </a:solidFill>
              </a:rPr>
              <a:t>进入本地用户视图</a:t>
            </a:r>
            <a:r>
              <a:rPr lang="en-US" altLang="zh-CN" sz="1800" dirty="0">
                <a:solidFill>
                  <a:srgbClr val="FF0000"/>
                </a:solidFill>
              </a:rPr>
              <a:t>)</a:t>
            </a:r>
            <a:endParaRPr lang="zh-CN" altLang="zh-CN" sz="1800" dirty="0">
              <a:solidFill>
                <a:srgbClr val="FF0000"/>
              </a:solidFill>
            </a:endParaRPr>
          </a:p>
          <a:p>
            <a:pPr marL="0" indent="0" eaLnBrk="1" hangingPunct="1">
              <a:buFont typeface="Wingdings" pitchFamily="2" charset="2"/>
              <a:buNone/>
            </a:pPr>
            <a:r>
              <a:rPr lang="pt-BR" altLang="zh-CN" sz="1800" dirty="0"/>
              <a:t>[H3C]local-user </a:t>
            </a:r>
            <a:r>
              <a:rPr lang="pt-BR" altLang="zh-CN" sz="1800" i="1" dirty="0"/>
              <a:t>h3c</a:t>
            </a:r>
            <a:endParaRPr lang="zh-CN" altLang="zh-CN" sz="1800" i="1" dirty="0"/>
          </a:p>
          <a:p>
            <a:pPr marL="0" indent="0">
              <a:buNone/>
            </a:pPr>
            <a:r>
              <a:rPr lang="pt-BR" altLang="zh-CN" sz="1800" dirty="0"/>
              <a:t>[H3C-luser-manage-h3c]password simple </a:t>
            </a:r>
            <a:r>
              <a:rPr lang="pt-BR" altLang="zh-CN" sz="1800" i="1" dirty="0"/>
              <a:t>123456</a:t>
            </a:r>
            <a:endParaRPr lang="pt-BR" altLang="zh-CN" sz="1800" dirty="0"/>
          </a:p>
          <a:p>
            <a:pPr marL="0" lvl="0" indent="0">
              <a:buClr>
                <a:srgbClr val="CC9900"/>
              </a:buClr>
              <a:buNone/>
            </a:pPr>
            <a:r>
              <a:rPr lang="en-US" altLang="zh-CN" sz="1800" dirty="0">
                <a:solidFill>
                  <a:srgbClr val="FF0000"/>
                </a:solidFill>
              </a:rPr>
              <a:t>//</a:t>
            </a:r>
            <a:r>
              <a:rPr lang="zh-CN" altLang="zh-CN" sz="1800" dirty="0">
                <a:solidFill>
                  <a:srgbClr val="FF0000"/>
                </a:solidFill>
              </a:rPr>
              <a:t>设置服务类型为</a:t>
            </a:r>
            <a:r>
              <a:rPr lang="en-US" altLang="zh-CN" sz="1800" dirty="0">
                <a:solidFill>
                  <a:srgbClr val="FF0000"/>
                </a:solidFill>
              </a:rPr>
              <a:t>telnet(</a:t>
            </a:r>
            <a:r>
              <a:rPr lang="zh-CN" altLang="en-US" sz="1800" dirty="0">
                <a:solidFill>
                  <a:srgbClr val="FF0000"/>
                </a:solidFill>
              </a:rPr>
              <a:t>本地用户视图</a:t>
            </a:r>
            <a:r>
              <a:rPr lang="en-US" altLang="zh-CN" sz="1800" dirty="0">
                <a:solidFill>
                  <a:srgbClr val="FF0000"/>
                </a:solidFill>
              </a:rPr>
              <a:t>)</a:t>
            </a:r>
            <a:endParaRPr lang="zh-CN" altLang="zh-CN" sz="1800" dirty="0">
              <a:solidFill>
                <a:srgbClr val="FF0000"/>
              </a:solidFill>
            </a:endParaRPr>
          </a:p>
          <a:p>
            <a:pPr marL="0" lvl="0" indent="0">
              <a:buClr>
                <a:srgbClr val="CC9900"/>
              </a:buClr>
              <a:buNone/>
            </a:pPr>
            <a:r>
              <a:rPr lang="en-US" altLang="zh-CN" sz="1800" dirty="0">
                <a:solidFill>
                  <a:srgbClr val="000000"/>
                </a:solidFill>
              </a:rPr>
              <a:t>[H3C-luser-manage-h3c]service-type telnet </a:t>
            </a:r>
            <a:endParaRPr lang="zh-CN" altLang="zh-CN" sz="1800" dirty="0">
              <a:solidFill>
                <a:srgbClr val="000000"/>
              </a:solidFill>
            </a:endParaRPr>
          </a:p>
          <a:p>
            <a:pPr marL="0" indent="0">
              <a:buClr>
                <a:srgbClr val="CC9900"/>
              </a:buClr>
              <a:buNone/>
            </a:pPr>
            <a:endParaRPr lang="en-US" altLang="zh-CN" sz="1800" dirty="0">
              <a:solidFill>
                <a:srgbClr val="000000"/>
              </a:solidFill>
            </a:endParaRPr>
          </a:p>
          <a:p>
            <a:pPr marL="0" indent="0">
              <a:buNone/>
            </a:pPr>
            <a:endParaRPr lang="zh-CN" altLang="zh-CN" sz="1800" dirty="0"/>
          </a:p>
          <a:p>
            <a:pPr marL="0" indent="0" eaLnBrk="1" hangingPunct="1">
              <a:buFont typeface="Wingdings" pitchFamily="2" charset="2"/>
              <a:buNone/>
            </a:pPr>
            <a:endParaRPr lang="zh-CN" altLang="zh-CN" sz="1800" dirty="0"/>
          </a:p>
          <a:p>
            <a:pPr marL="0" indent="0" eaLnBrk="1" hangingPunct="1">
              <a:buFont typeface="Wingdings" pitchFamily="2" charset="2"/>
              <a:buNone/>
            </a:pPr>
            <a:endParaRPr lang="zh-CN" altLang="en-US" sz="1800" dirty="0"/>
          </a:p>
        </p:txBody>
      </p:sp>
    </p:spTree>
    <p:extLst>
      <p:ext uri="{BB962C8B-B14F-4D97-AF65-F5344CB8AC3E}">
        <p14:creationId xmlns:p14="http://schemas.microsoft.com/office/powerpoint/2010/main" val="180245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a:xfrm>
            <a:off x="914400" y="6477"/>
            <a:ext cx="7258000" cy="830997"/>
          </a:xfrm>
        </p:spPr>
        <p:txBody>
          <a:bodyPr/>
          <a:lstStyle/>
          <a:p>
            <a:r>
              <a:rPr lang="zh-CN" altLang="zh-CN" dirty="0"/>
              <a:t>通过Telnet方式登录</a:t>
            </a:r>
            <a:r>
              <a:rPr lang="zh-CN" altLang="en-US" dirty="0"/>
              <a:t>配置举例（</a:t>
            </a:r>
            <a:r>
              <a:rPr lang="fr-FR" altLang="zh-CN" dirty="0"/>
              <a:t> Comware </a:t>
            </a:r>
            <a:r>
              <a:rPr lang="en-US" altLang="zh-CN" dirty="0"/>
              <a:t>V5</a:t>
            </a:r>
            <a:r>
              <a:rPr lang="zh-CN" altLang="en-US" dirty="0"/>
              <a:t>）续</a:t>
            </a:r>
          </a:p>
        </p:txBody>
      </p:sp>
      <p:sp>
        <p:nvSpPr>
          <p:cNvPr id="15363" name="内容占位符 2"/>
          <p:cNvSpPr>
            <a:spLocks noGrp="1"/>
          </p:cNvSpPr>
          <p:nvPr>
            <p:ph idx="1"/>
          </p:nvPr>
        </p:nvSpPr>
        <p:spPr>
          <a:xfrm>
            <a:off x="214282" y="1071552"/>
            <a:ext cx="7598078" cy="3858626"/>
          </a:xfrm>
        </p:spPr>
        <p:txBody>
          <a:bodyPr>
            <a:noAutofit/>
          </a:bodyPr>
          <a:lstStyle/>
          <a:p>
            <a:pPr marL="0" lvl="0" indent="0">
              <a:buClr>
                <a:srgbClr val="CC9900"/>
              </a:buClr>
              <a:buNone/>
            </a:pPr>
            <a:r>
              <a:rPr lang="en-US" altLang="zh-CN" sz="1800" dirty="0">
                <a:solidFill>
                  <a:srgbClr val="FF0000"/>
                </a:solidFill>
              </a:rPr>
              <a:t>//</a:t>
            </a:r>
            <a:r>
              <a:rPr lang="zh-CN" altLang="zh-CN" sz="1800" dirty="0">
                <a:solidFill>
                  <a:srgbClr val="FF0000"/>
                </a:solidFill>
              </a:rPr>
              <a:t>设置用户优先级为</a:t>
            </a:r>
            <a:r>
              <a:rPr lang="en-US" altLang="zh-CN" sz="1800" dirty="0">
                <a:solidFill>
                  <a:srgbClr val="FF0000"/>
                </a:solidFill>
              </a:rPr>
              <a:t>15 (</a:t>
            </a:r>
            <a:r>
              <a:rPr lang="zh-CN" altLang="en-US" sz="1800" dirty="0">
                <a:solidFill>
                  <a:srgbClr val="FF0000"/>
                </a:solidFill>
              </a:rPr>
              <a:t>本地用户视图</a:t>
            </a:r>
            <a:r>
              <a:rPr lang="en-US" altLang="zh-CN" sz="1800" dirty="0">
                <a:solidFill>
                  <a:srgbClr val="FF0000"/>
                </a:solidFill>
              </a:rPr>
              <a:t>)</a:t>
            </a:r>
            <a:endParaRPr lang="zh-CN" altLang="zh-CN" sz="1800" dirty="0">
              <a:solidFill>
                <a:srgbClr val="FF0000"/>
              </a:solidFill>
            </a:endParaRPr>
          </a:p>
          <a:p>
            <a:pPr marL="0" indent="0">
              <a:buClr>
                <a:srgbClr val="CC9900"/>
              </a:buClr>
              <a:buNone/>
            </a:pPr>
            <a:r>
              <a:rPr lang="en-US" altLang="zh-CN" sz="1800" dirty="0">
                <a:solidFill>
                  <a:srgbClr val="000000"/>
                </a:solidFill>
              </a:rPr>
              <a:t>[H3C-luser-manage-h3c] level 15</a:t>
            </a:r>
            <a:r>
              <a:rPr lang="zh-CN" altLang="en-US" sz="1800" dirty="0">
                <a:solidFill>
                  <a:srgbClr val="000000"/>
                </a:solidFill>
              </a:rPr>
              <a:t>（如不支持</a:t>
            </a:r>
            <a:r>
              <a:rPr lang="en-US" altLang="zh-CN" sz="1800" dirty="0">
                <a:solidFill>
                  <a:srgbClr val="000000"/>
                </a:solidFill>
              </a:rPr>
              <a:t>level</a:t>
            </a:r>
            <a:r>
              <a:rPr lang="zh-CN" altLang="en-US" sz="1800" dirty="0">
                <a:solidFill>
                  <a:srgbClr val="000000"/>
                </a:solidFill>
              </a:rPr>
              <a:t>命令，输入</a:t>
            </a:r>
            <a:r>
              <a:rPr lang="en-US" altLang="zh-CN" sz="1800" dirty="0">
                <a:solidFill>
                  <a:srgbClr val="000000"/>
                </a:solidFill>
              </a:rPr>
              <a:t>authorization-attribute level 15</a:t>
            </a:r>
            <a:r>
              <a:rPr lang="zh-CN" altLang="en-US" sz="1800" dirty="0">
                <a:solidFill>
                  <a:srgbClr val="000000"/>
                </a:solidFill>
              </a:rPr>
              <a:t>）</a:t>
            </a:r>
            <a:endParaRPr lang="en-US" altLang="zh-CN" sz="1800" dirty="0">
              <a:solidFill>
                <a:srgbClr val="000000"/>
              </a:solidFill>
            </a:endParaRPr>
          </a:p>
          <a:p>
            <a:pPr marL="0" indent="0">
              <a:buClr>
                <a:srgbClr val="CC9900"/>
              </a:buClr>
              <a:buNone/>
            </a:pPr>
            <a:r>
              <a:rPr lang="zh-CN" altLang="en-US" sz="1800" dirty="0">
                <a:solidFill>
                  <a:srgbClr val="000000"/>
                </a:solidFill>
              </a:rPr>
              <a:t>注意：某些路由器上用户优先级最高为</a:t>
            </a:r>
            <a:r>
              <a:rPr lang="en-US" altLang="zh-CN" sz="1800" dirty="0">
                <a:solidFill>
                  <a:srgbClr val="000000"/>
                </a:solidFill>
              </a:rPr>
              <a:t>3</a:t>
            </a:r>
          </a:p>
          <a:p>
            <a:pPr marL="0" indent="0">
              <a:buClr>
                <a:srgbClr val="CC9900"/>
              </a:buClr>
              <a:buNone/>
            </a:pPr>
            <a:endParaRPr lang="en-US" altLang="zh-CN" sz="1800" dirty="0">
              <a:solidFill>
                <a:srgbClr val="FF0000"/>
              </a:solidFill>
            </a:endParaRPr>
          </a:p>
          <a:p>
            <a:pPr marL="0" indent="0">
              <a:buClr>
                <a:srgbClr val="CC9900"/>
              </a:buClr>
              <a:buNone/>
            </a:pPr>
            <a:r>
              <a:rPr lang="en-US" altLang="zh-CN" sz="1800" dirty="0">
                <a:solidFill>
                  <a:srgbClr val="FF0000"/>
                </a:solidFill>
              </a:rPr>
              <a:t>//</a:t>
            </a:r>
            <a:r>
              <a:rPr lang="zh-CN" altLang="zh-CN" sz="1800" dirty="0">
                <a:solidFill>
                  <a:srgbClr val="FF0000"/>
                </a:solidFill>
              </a:rPr>
              <a:t>连接到</a:t>
            </a:r>
            <a:r>
              <a:rPr lang="en-US" altLang="zh-CN" sz="1800" dirty="0">
                <a:solidFill>
                  <a:srgbClr val="FF0000"/>
                </a:solidFill>
              </a:rPr>
              <a:t>telnet</a:t>
            </a:r>
            <a:r>
              <a:rPr lang="zh-CN" altLang="zh-CN" sz="1800" dirty="0">
                <a:solidFill>
                  <a:srgbClr val="FF0000"/>
                </a:solidFill>
              </a:rPr>
              <a:t>主机客户端</a:t>
            </a:r>
            <a:r>
              <a:rPr lang="en-US" altLang="zh-CN" sz="1800" dirty="0">
                <a:solidFill>
                  <a:srgbClr val="FF0000"/>
                </a:solidFill>
              </a:rPr>
              <a:t> </a:t>
            </a:r>
            <a:r>
              <a:rPr lang="zh-CN" altLang="en-US" sz="1800" dirty="0">
                <a:solidFill>
                  <a:srgbClr val="FF0000"/>
                </a:solidFill>
              </a:rPr>
              <a:t>（如果接口已配</a:t>
            </a:r>
            <a:r>
              <a:rPr lang="en-US" altLang="zh-CN" sz="1800" dirty="0">
                <a:solidFill>
                  <a:srgbClr val="FF0000"/>
                </a:solidFill>
              </a:rPr>
              <a:t>IP</a:t>
            </a:r>
            <a:r>
              <a:rPr lang="zh-CN" altLang="en-US" sz="1800" dirty="0">
                <a:solidFill>
                  <a:srgbClr val="FF0000"/>
                </a:solidFill>
              </a:rPr>
              <a:t>地址，此步省略）</a:t>
            </a:r>
            <a:endParaRPr lang="zh-CN" altLang="zh-CN" sz="1800" dirty="0">
              <a:solidFill>
                <a:srgbClr val="FF0000"/>
              </a:solidFill>
            </a:endParaRPr>
          </a:p>
          <a:p>
            <a:pPr marL="0" lvl="0" indent="0">
              <a:buClr>
                <a:srgbClr val="CC9900"/>
              </a:buClr>
              <a:buNone/>
            </a:pPr>
            <a:r>
              <a:rPr lang="en-US" altLang="zh-CN" sz="1800" dirty="0">
                <a:solidFill>
                  <a:srgbClr val="000000"/>
                </a:solidFill>
              </a:rPr>
              <a:t>[H3C]interface G0/0</a:t>
            </a:r>
            <a:endParaRPr lang="en-US" altLang="zh-CN" sz="1800" dirty="0">
              <a:solidFill>
                <a:prstClr val="black"/>
              </a:solidFill>
            </a:endParaRPr>
          </a:p>
          <a:p>
            <a:pPr marL="0" lvl="0" indent="0">
              <a:buNone/>
            </a:pPr>
            <a:r>
              <a:rPr lang="en-US" altLang="zh-CN" sz="1800" dirty="0">
                <a:solidFill>
                  <a:prstClr val="black"/>
                </a:solidFill>
              </a:rPr>
              <a:t>[H3C-GigabitEthernet0/0]</a:t>
            </a:r>
            <a:r>
              <a:rPr lang="en-US" altLang="zh-CN" sz="1800" dirty="0" err="1">
                <a:solidFill>
                  <a:prstClr val="black"/>
                </a:solidFill>
              </a:rPr>
              <a:t>ip</a:t>
            </a:r>
            <a:r>
              <a:rPr lang="en-US" altLang="zh-CN" sz="1800" dirty="0">
                <a:solidFill>
                  <a:prstClr val="black"/>
                </a:solidFill>
              </a:rPr>
              <a:t> address 192.168.0.1 24</a:t>
            </a:r>
            <a:r>
              <a:rPr lang="en-US" altLang="zh-CN" sz="1800" dirty="0">
                <a:solidFill>
                  <a:srgbClr val="FF0000"/>
                </a:solidFill>
              </a:rPr>
              <a:t>|</a:t>
            </a:r>
            <a:r>
              <a:rPr lang="en-US" altLang="zh-CN" sz="1800" dirty="0">
                <a:solidFill>
                  <a:prstClr val="black"/>
                </a:solidFill>
              </a:rPr>
              <a:t> 255.255.255.0   (</a:t>
            </a:r>
            <a:r>
              <a:rPr lang="en-US" altLang="zh-CN" sz="1800" dirty="0">
                <a:solidFill>
                  <a:srgbClr val="FF0000"/>
                </a:solidFill>
              </a:rPr>
              <a:t>24</a:t>
            </a:r>
            <a:r>
              <a:rPr lang="zh-CN" altLang="en-US" sz="1800" dirty="0">
                <a:solidFill>
                  <a:srgbClr val="FF0000"/>
                </a:solidFill>
              </a:rPr>
              <a:t>或</a:t>
            </a:r>
            <a:r>
              <a:rPr lang="en-US" altLang="zh-CN" sz="1800" dirty="0">
                <a:solidFill>
                  <a:srgbClr val="FF0000"/>
                </a:solidFill>
              </a:rPr>
              <a:t>255.255.255.0 </a:t>
            </a:r>
            <a:r>
              <a:rPr lang="zh-CN" altLang="en-US" sz="1800" dirty="0">
                <a:solidFill>
                  <a:srgbClr val="FF0000"/>
                </a:solidFill>
              </a:rPr>
              <a:t>都可以</a:t>
            </a:r>
            <a:r>
              <a:rPr lang="en-US" altLang="zh-CN" sz="1800" dirty="0">
                <a:solidFill>
                  <a:prstClr val="black"/>
                </a:solidFill>
              </a:rPr>
              <a:t>)</a:t>
            </a:r>
          </a:p>
          <a:p>
            <a:pPr marL="0" indent="0" eaLnBrk="1" hangingPunct="1">
              <a:buFont typeface="Wingdings" pitchFamily="2" charset="2"/>
              <a:buNone/>
            </a:pPr>
            <a:endParaRPr lang="en-US" altLang="zh-CN" sz="1800" dirty="0"/>
          </a:p>
          <a:p>
            <a:pPr marL="0" indent="0" eaLnBrk="1" hangingPunct="1">
              <a:buFont typeface="Wingdings" pitchFamily="2" charset="2"/>
              <a:buNone/>
            </a:pPr>
            <a:endParaRPr lang="en-US" altLang="zh-CN" sz="1800" dirty="0"/>
          </a:p>
          <a:p>
            <a:pPr marL="0" indent="0" eaLnBrk="1" hangingPunct="1">
              <a:buFont typeface="Wingdings" pitchFamily="2" charset="2"/>
              <a:buNone/>
            </a:pPr>
            <a:endParaRPr lang="zh-CN" altLang="zh-CN" sz="1800" dirty="0"/>
          </a:p>
          <a:p>
            <a:pPr marL="0" indent="0" eaLnBrk="1" hangingPunct="1">
              <a:buFont typeface="Wingdings" pitchFamily="2" charset="2"/>
              <a:buNone/>
            </a:pPr>
            <a:endParaRPr lang="zh-CN" altLang="en-US" sz="1800" dirty="0"/>
          </a:p>
        </p:txBody>
      </p:sp>
    </p:spTree>
    <p:extLst>
      <p:ext uri="{BB962C8B-B14F-4D97-AF65-F5344CB8AC3E}">
        <p14:creationId xmlns:p14="http://schemas.microsoft.com/office/powerpoint/2010/main" val="1226375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a:xfrm>
            <a:off x="914400" y="191143"/>
            <a:ext cx="7402016" cy="461665"/>
          </a:xfrm>
        </p:spPr>
        <p:txBody>
          <a:bodyPr/>
          <a:lstStyle/>
          <a:p>
            <a:r>
              <a:rPr lang="zh-CN" altLang="zh-CN" dirty="0"/>
              <a:t>通过Telnet方式登录</a:t>
            </a:r>
            <a:r>
              <a:rPr lang="zh-CN" altLang="en-US" dirty="0"/>
              <a:t>配置举例（</a:t>
            </a:r>
            <a:r>
              <a:rPr lang="fr-FR" altLang="zh-CN" dirty="0"/>
              <a:t> Comware </a:t>
            </a:r>
            <a:r>
              <a:rPr lang="en-US" altLang="zh-CN" dirty="0"/>
              <a:t>V7</a:t>
            </a:r>
            <a:r>
              <a:rPr lang="zh-CN" altLang="en-US" dirty="0"/>
              <a:t>）</a:t>
            </a:r>
          </a:p>
        </p:txBody>
      </p:sp>
      <p:sp>
        <p:nvSpPr>
          <p:cNvPr id="15363" name="内容占位符 2"/>
          <p:cNvSpPr>
            <a:spLocks noGrp="1"/>
          </p:cNvSpPr>
          <p:nvPr>
            <p:ph idx="1"/>
          </p:nvPr>
        </p:nvSpPr>
        <p:spPr>
          <a:xfrm>
            <a:off x="214282" y="1071552"/>
            <a:ext cx="7598078" cy="3858626"/>
          </a:xfrm>
        </p:spPr>
        <p:txBody>
          <a:bodyPr>
            <a:noAutofit/>
          </a:bodyPr>
          <a:lstStyle/>
          <a:p>
            <a:pPr marL="0" indent="0">
              <a:buNone/>
            </a:pPr>
            <a:r>
              <a:rPr lang="zh-CN" altLang="en-US" sz="1800" dirty="0"/>
              <a:t>在路由器上配置</a:t>
            </a:r>
            <a:r>
              <a:rPr lang="en-US" altLang="zh-CN" sz="1800" dirty="0"/>
              <a:t>Telnet</a:t>
            </a:r>
            <a:r>
              <a:rPr lang="zh-CN" altLang="en-US" sz="1800" dirty="0"/>
              <a:t>用户和密码举例（</a:t>
            </a:r>
            <a:r>
              <a:rPr lang="en-US" altLang="zh-CN" sz="1800" dirty="0" err="1"/>
              <a:t>Comware</a:t>
            </a:r>
            <a:r>
              <a:rPr lang="en-US" altLang="zh-CN" sz="1800" dirty="0"/>
              <a:t> V7</a:t>
            </a:r>
            <a:r>
              <a:rPr lang="zh-CN" altLang="en-US" sz="1800" dirty="0"/>
              <a:t>）</a:t>
            </a:r>
          </a:p>
          <a:p>
            <a:pPr marL="0" indent="0">
              <a:buNone/>
            </a:pPr>
            <a:r>
              <a:rPr lang="en-US" altLang="zh-CN" sz="1800" dirty="0">
                <a:solidFill>
                  <a:srgbClr val="FF0000"/>
                </a:solidFill>
              </a:rPr>
              <a:t>//</a:t>
            </a:r>
            <a:r>
              <a:rPr lang="zh-CN" altLang="en-US" sz="1800" dirty="0">
                <a:solidFill>
                  <a:srgbClr val="FF0000"/>
                </a:solidFill>
              </a:rPr>
              <a:t>打开</a:t>
            </a:r>
            <a:r>
              <a:rPr lang="en-US" altLang="zh-CN" sz="1800" dirty="0">
                <a:solidFill>
                  <a:srgbClr val="FF0000"/>
                </a:solidFill>
              </a:rPr>
              <a:t>Telnet</a:t>
            </a:r>
            <a:r>
              <a:rPr lang="zh-CN" altLang="en-US" sz="1800" dirty="0">
                <a:solidFill>
                  <a:srgbClr val="FF0000"/>
                </a:solidFill>
              </a:rPr>
              <a:t>服务器，缺省关闭，必须打开</a:t>
            </a:r>
          </a:p>
          <a:p>
            <a:pPr marL="0" indent="0">
              <a:buNone/>
            </a:pPr>
            <a:r>
              <a:rPr lang="en-US" altLang="zh-CN" sz="1800" dirty="0"/>
              <a:t>[h3c] telnet server enable</a:t>
            </a:r>
          </a:p>
          <a:p>
            <a:pPr marL="0" indent="0">
              <a:buNone/>
            </a:pPr>
            <a:r>
              <a:rPr lang="en-US" altLang="zh-CN" sz="1800" noProof="1">
                <a:solidFill>
                  <a:srgbClr val="FF0000"/>
                </a:solidFill>
              </a:rPr>
              <a:t>//</a:t>
            </a:r>
            <a:r>
              <a:rPr lang="zh-CN" altLang="en-US" sz="1800" noProof="1">
                <a:solidFill>
                  <a:srgbClr val="FF0000"/>
                </a:solidFill>
              </a:rPr>
              <a:t>进入一个或多个</a:t>
            </a:r>
            <a:r>
              <a:rPr lang="en-US" altLang="x-none" sz="1800" noProof="1">
                <a:solidFill>
                  <a:srgbClr val="FF0000"/>
                </a:solidFill>
              </a:rPr>
              <a:t>VTY</a:t>
            </a:r>
            <a:r>
              <a:rPr lang="zh-CN" altLang="en-US" sz="1800" noProof="1">
                <a:solidFill>
                  <a:srgbClr val="FF0000"/>
                </a:solidFill>
              </a:rPr>
              <a:t>用户线视图</a:t>
            </a:r>
            <a:endParaRPr lang="en-US" altLang="zh-CN" sz="1800" dirty="0">
              <a:solidFill>
                <a:srgbClr val="FF0000"/>
              </a:solidFill>
            </a:endParaRPr>
          </a:p>
          <a:p>
            <a:pPr marL="0" indent="0">
              <a:buNone/>
            </a:pPr>
            <a:r>
              <a:rPr lang="en-US" altLang="x-none" sz="1800" noProof="1"/>
              <a:t>[</a:t>
            </a:r>
            <a:r>
              <a:rPr lang="en-US" altLang="zh-CN" sz="1800" dirty="0"/>
              <a:t>h3c</a:t>
            </a:r>
            <a:r>
              <a:rPr lang="en-US" altLang="x-none" sz="1800" noProof="1"/>
              <a:t>]line vty 0 4</a:t>
            </a:r>
          </a:p>
          <a:p>
            <a:pPr marL="0" indent="0">
              <a:buNone/>
            </a:pPr>
            <a:r>
              <a:rPr lang="en-US" altLang="zh-CN" sz="1800" noProof="1">
                <a:solidFill>
                  <a:srgbClr val="FF0000"/>
                </a:solidFill>
              </a:rPr>
              <a:t>//</a:t>
            </a:r>
            <a:r>
              <a:rPr lang="zh-CN" altLang="en-US" sz="1800" noProof="1">
                <a:solidFill>
                  <a:srgbClr val="FF0000"/>
                </a:solidFill>
              </a:rPr>
              <a:t>设置登录用户的认证方式为通过</a:t>
            </a:r>
            <a:r>
              <a:rPr lang="en-US" altLang="x-none" sz="1800" noProof="1">
                <a:solidFill>
                  <a:srgbClr val="FF0000"/>
                </a:solidFill>
              </a:rPr>
              <a:t>scheme</a:t>
            </a:r>
            <a:r>
              <a:rPr lang="zh-CN" altLang="en-US" sz="1800" noProof="1">
                <a:solidFill>
                  <a:srgbClr val="FF0000"/>
                </a:solidFill>
              </a:rPr>
              <a:t>认证</a:t>
            </a:r>
            <a:endParaRPr lang="zh-CN" altLang="zh-CN" sz="1800" dirty="0">
              <a:solidFill>
                <a:srgbClr val="FF0000"/>
              </a:solidFill>
            </a:endParaRPr>
          </a:p>
          <a:p>
            <a:pPr marL="0" indent="0">
              <a:buNone/>
            </a:pPr>
            <a:r>
              <a:rPr lang="en-US" altLang="zh-CN" sz="1800" dirty="0"/>
              <a:t>[H3C-line-vty0-4]authentication-mode scheme</a:t>
            </a:r>
          </a:p>
          <a:p>
            <a:pPr marL="0" indent="0">
              <a:buNone/>
            </a:pPr>
            <a:r>
              <a:rPr lang="en-US" altLang="zh-CN" sz="1800" dirty="0">
                <a:solidFill>
                  <a:srgbClr val="FF0000"/>
                </a:solidFill>
              </a:rPr>
              <a:t>//</a:t>
            </a:r>
            <a:r>
              <a:rPr lang="zh-CN" altLang="zh-CN" sz="1800" dirty="0">
                <a:solidFill>
                  <a:srgbClr val="FF0000"/>
                </a:solidFill>
              </a:rPr>
              <a:t>创建本地帐号与密码</a:t>
            </a:r>
            <a:r>
              <a:rPr lang="en-US" altLang="zh-CN" sz="1800" dirty="0">
                <a:solidFill>
                  <a:srgbClr val="FF0000"/>
                </a:solidFill>
              </a:rPr>
              <a:t>(</a:t>
            </a:r>
            <a:r>
              <a:rPr lang="zh-CN" altLang="en-US" sz="1800" dirty="0">
                <a:solidFill>
                  <a:srgbClr val="FF0000"/>
                </a:solidFill>
              </a:rPr>
              <a:t>进入本地用户视图</a:t>
            </a:r>
            <a:r>
              <a:rPr lang="en-US" altLang="zh-CN" sz="1800" dirty="0">
                <a:solidFill>
                  <a:srgbClr val="FF0000"/>
                </a:solidFill>
              </a:rPr>
              <a:t>)</a:t>
            </a:r>
            <a:endParaRPr lang="zh-CN" altLang="zh-CN" sz="1800" dirty="0">
              <a:solidFill>
                <a:srgbClr val="FF0000"/>
              </a:solidFill>
            </a:endParaRPr>
          </a:p>
          <a:p>
            <a:pPr marL="0" indent="0">
              <a:buNone/>
            </a:pPr>
            <a:r>
              <a:rPr lang="pt-BR" altLang="zh-CN" sz="1800" dirty="0"/>
              <a:t>[H3C]local-user </a:t>
            </a:r>
            <a:r>
              <a:rPr lang="pt-BR" altLang="zh-CN" sz="1800" i="1" dirty="0"/>
              <a:t>h3c</a:t>
            </a:r>
            <a:endParaRPr lang="zh-CN" altLang="zh-CN" sz="1800" i="1" dirty="0"/>
          </a:p>
          <a:p>
            <a:pPr marL="0" indent="0">
              <a:buNone/>
            </a:pPr>
            <a:r>
              <a:rPr lang="pt-BR" altLang="zh-CN" sz="1800" dirty="0"/>
              <a:t>[H3C-luser-manage-h3c]password simple </a:t>
            </a:r>
            <a:r>
              <a:rPr lang="pt-BR" altLang="zh-CN" sz="1800" i="1" dirty="0"/>
              <a:t>h3c</a:t>
            </a:r>
            <a:endParaRPr lang="pt-BR" altLang="zh-CN" sz="1800" dirty="0"/>
          </a:p>
          <a:p>
            <a:pPr marL="0" indent="0">
              <a:buNone/>
            </a:pPr>
            <a:endParaRPr lang="zh-CN" altLang="en-US" sz="1800" dirty="0"/>
          </a:p>
        </p:txBody>
      </p:sp>
    </p:spTree>
    <p:extLst>
      <p:ext uri="{BB962C8B-B14F-4D97-AF65-F5344CB8AC3E}">
        <p14:creationId xmlns:p14="http://schemas.microsoft.com/office/powerpoint/2010/main" val="1439968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a:xfrm>
            <a:off x="914400" y="191143"/>
            <a:ext cx="7402016" cy="461665"/>
          </a:xfrm>
        </p:spPr>
        <p:txBody>
          <a:bodyPr/>
          <a:lstStyle/>
          <a:p>
            <a:r>
              <a:rPr lang="zh-CN" altLang="zh-CN" dirty="0"/>
              <a:t>通过Telnet方式登录</a:t>
            </a:r>
            <a:r>
              <a:rPr lang="zh-CN" altLang="en-US" dirty="0"/>
              <a:t>配置举例（</a:t>
            </a:r>
            <a:r>
              <a:rPr lang="fr-FR" altLang="zh-CN" dirty="0"/>
              <a:t> Comware </a:t>
            </a:r>
            <a:r>
              <a:rPr lang="en-US" altLang="zh-CN" dirty="0"/>
              <a:t>V7</a:t>
            </a:r>
            <a:r>
              <a:rPr lang="zh-CN" altLang="en-US" dirty="0"/>
              <a:t>）续</a:t>
            </a:r>
          </a:p>
        </p:txBody>
      </p:sp>
      <p:sp>
        <p:nvSpPr>
          <p:cNvPr id="15363" name="内容占位符 2"/>
          <p:cNvSpPr>
            <a:spLocks noGrp="1"/>
          </p:cNvSpPr>
          <p:nvPr>
            <p:ph idx="1"/>
          </p:nvPr>
        </p:nvSpPr>
        <p:spPr>
          <a:xfrm>
            <a:off x="214282" y="1071552"/>
            <a:ext cx="7598078" cy="3858626"/>
          </a:xfrm>
        </p:spPr>
        <p:txBody>
          <a:bodyPr>
            <a:noAutofit/>
          </a:bodyPr>
          <a:lstStyle/>
          <a:p>
            <a:pPr marL="0" lvl="0" indent="0">
              <a:buClr>
                <a:srgbClr val="CC9900"/>
              </a:buClr>
              <a:buNone/>
            </a:pPr>
            <a:r>
              <a:rPr lang="en-US" altLang="zh-CN" sz="1800" dirty="0">
                <a:solidFill>
                  <a:srgbClr val="FF0000"/>
                </a:solidFill>
              </a:rPr>
              <a:t>//</a:t>
            </a:r>
            <a:r>
              <a:rPr lang="zh-CN" altLang="zh-CN" sz="1800" dirty="0">
                <a:solidFill>
                  <a:srgbClr val="FF0000"/>
                </a:solidFill>
              </a:rPr>
              <a:t>设置服务类型为</a:t>
            </a:r>
            <a:r>
              <a:rPr lang="en-US" altLang="zh-CN" sz="1800" dirty="0">
                <a:solidFill>
                  <a:srgbClr val="FF0000"/>
                </a:solidFill>
              </a:rPr>
              <a:t>telnet(</a:t>
            </a:r>
            <a:r>
              <a:rPr lang="zh-CN" altLang="en-US" sz="1800" dirty="0">
                <a:solidFill>
                  <a:srgbClr val="FF0000"/>
                </a:solidFill>
              </a:rPr>
              <a:t>本地用户视图</a:t>
            </a:r>
            <a:r>
              <a:rPr lang="en-US" altLang="zh-CN" sz="1800" dirty="0">
                <a:solidFill>
                  <a:srgbClr val="FF0000"/>
                </a:solidFill>
              </a:rPr>
              <a:t>)</a:t>
            </a:r>
            <a:endParaRPr lang="zh-CN" altLang="zh-CN" sz="1800" dirty="0">
              <a:solidFill>
                <a:srgbClr val="FF0000"/>
              </a:solidFill>
            </a:endParaRPr>
          </a:p>
          <a:p>
            <a:pPr marL="0" lvl="0" indent="0">
              <a:buClr>
                <a:srgbClr val="CC9900"/>
              </a:buClr>
              <a:buNone/>
            </a:pPr>
            <a:r>
              <a:rPr lang="en-US" altLang="zh-CN" sz="1800" dirty="0">
                <a:solidFill>
                  <a:srgbClr val="000000"/>
                </a:solidFill>
              </a:rPr>
              <a:t>[H3C-luser-manage-h3c]service-type telnet</a:t>
            </a:r>
          </a:p>
          <a:p>
            <a:pPr marL="0" lvl="0" indent="0">
              <a:buClr>
                <a:srgbClr val="CC9900"/>
              </a:buClr>
              <a:buNone/>
            </a:pPr>
            <a:r>
              <a:rPr lang="en-US" altLang="zh-CN" sz="1800" dirty="0">
                <a:solidFill>
                  <a:srgbClr val="FF0000"/>
                </a:solidFill>
              </a:rPr>
              <a:t>//</a:t>
            </a:r>
            <a:r>
              <a:rPr lang="zh-CN" altLang="zh-CN" sz="1800" dirty="0">
                <a:solidFill>
                  <a:srgbClr val="FF0000"/>
                </a:solidFill>
              </a:rPr>
              <a:t>设置用户</a:t>
            </a:r>
            <a:r>
              <a:rPr lang="zh-CN" altLang="en-US" sz="1800" dirty="0">
                <a:solidFill>
                  <a:srgbClr val="FF0000"/>
                </a:solidFill>
              </a:rPr>
              <a:t>角色（即</a:t>
            </a:r>
            <a:r>
              <a:rPr lang="zh-CN" altLang="zh-CN" sz="1800" dirty="0">
                <a:solidFill>
                  <a:srgbClr val="FF0000"/>
                </a:solidFill>
              </a:rPr>
              <a:t>优先级</a:t>
            </a:r>
            <a:r>
              <a:rPr lang="zh-CN" altLang="en-US" sz="1800" dirty="0">
                <a:solidFill>
                  <a:srgbClr val="FF0000"/>
                </a:solidFill>
              </a:rPr>
              <a:t>）</a:t>
            </a:r>
            <a:r>
              <a:rPr lang="en-US" altLang="zh-CN" sz="1800" dirty="0">
                <a:solidFill>
                  <a:srgbClr val="FF0000"/>
                </a:solidFill>
              </a:rPr>
              <a:t>(</a:t>
            </a:r>
            <a:r>
              <a:rPr lang="zh-CN" altLang="en-US" sz="1800" dirty="0">
                <a:solidFill>
                  <a:srgbClr val="FF0000"/>
                </a:solidFill>
              </a:rPr>
              <a:t>本地用户视图</a:t>
            </a:r>
            <a:r>
              <a:rPr lang="en-US" altLang="zh-CN" sz="1800" dirty="0">
                <a:solidFill>
                  <a:srgbClr val="FF0000"/>
                </a:solidFill>
              </a:rPr>
              <a:t>)</a:t>
            </a:r>
            <a:endParaRPr lang="zh-CN" altLang="zh-CN" sz="1800" dirty="0">
              <a:solidFill>
                <a:srgbClr val="FF0000"/>
              </a:solidFill>
            </a:endParaRPr>
          </a:p>
          <a:p>
            <a:pPr marL="0" indent="0">
              <a:buClr>
                <a:srgbClr val="CC9900"/>
              </a:buClr>
              <a:buNone/>
            </a:pPr>
            <a:r>
              <a:rPr lang="en-US" altLang="zh-CN" sz="1800" dirty="0">
                <a:solidFill>
                  <a:srgbClr val="000000"/>
                </a:solidFill>
              </a:rPr>
              <a:t>[H3C-luser-manage-h3c] authorization-attribute user-role { network-admin| level-15 }</a:t>
            </a:r>
          </a:p>
          <a:p>
            <a:pPr marL="0" indent="0">
              <a:buClr>
                <a:srgbClr val="CC9900"/>
              </a:buClr>
              <a:buNone/>
            </a:pPr>
            <a:r>
              <a:rPr lang="en-US" altLang="zh-CN" sz="1800" dirty="0">
                <a:solidFill>
                  <a:srgbClr val="FF0000"/>
                </a:solidFill>
              </a:rPr>
              <a:t>//</a:t>
            </a:r>
            <a:r>
              <a:rPr lang="zh-CN" altLang="zh-CN" sz="1800" dirty="0">
                <a:solidFill>
                  <a:srgbClr val="FF0000"/>
                </a:solidFill>
              </a:rPr>
              <a:t>连接到</a:t>
            </a:r>
            <a:r>
              <a:rPr lang="en-US" altLang="zh-CN" sz="1800" dirty="0">
                <a:solidFill>
                  <a:srgbClr val="FF0000"/>
                </a:solidFill>
              </a:rPr>
              <a:t>telnet</a:t>
            </a:r>
            <a:r>
              <a:rPr lang="zh-CN" altLang="zh-CN" sz="1800" dirty="0">
                <a:solidFill>
                  <a:srgbClr val="FF0000"/>
                </a:solidFill>
              </a:rPr>
              <a:t>主机客户端</a:t>
            </a:r>
            <a:r>
              <a:rPr lang="en-US" altLang="zh-CN" sz="1800" dirty="0">
                <a:solidFill>
                  <a:srgbClr val="FF0000"/>
                </a:solidFill>
              </a:rPr>
              <a:t> </a:t>
            </a:r>
            <a:r>
              <a:rPr lang="zh-CN" altLang="en-US" sz="1800" dirty="0">
                <a:solidFill>
                  <a:srgbClr val="FF0000"/>
                </a:solidFill>
              </a:rPr>
              <a:t>（如果接口已配</a:t>
            </a:r>
            <a:r>
              <a:rPr lang="en-US" altLang="zh-CN" sz="1800" dirty="0">
                <a:solidFill>
                  <a:srgbClr val="FF0000"/>
                </a:solidFill>
              </a:rPr>
              <a:t>IP</a:t>
            </a:r>
            <a:r>
              <a:rPr lang="zh-CN" altLang="en-US" sz="1800" dirty="0">
                <a:solidFill>
                  <a:srgbClr val="FF0000"/>
                </a:solidFill>
              </a:rPr>
              <a:t>地址，此步省略）</a:t>
            </a:r>
            <a:endParaRPr lang="zh-CN" altLang="zh-CN" sz="1800" dirty="0">
              <a:solidFill>
                <a:srgbClr val="FF0000"/>
              </a:solidFill>
            </a:endParaRPr>
          </a:p>
          <a:p>
            <a:pPr marL="0" lvl="0" indent="0">
              <a:buClr>
                <a:srgbClr val="CC9900"/>
              </a:buClr>
              <a:buNone/>
            </a:pPr>
            <a:r>
              <a:rPr lang="en-US" altLang="zh-CN" sz="1800" dirty="0">
                <a:solidFill>
                  <a:srgbClr val="000000"/>
                </a:solidFill>
              </a:rPr>
              <a:t>[H3C]interface G0/0</a:t>
            </a:r>
            <a:endParaRPr lang="en-US" altLang="zh-CN" sz="1800" dirty="0">
              <a:solidFill>
                <a:prstClr val="black"/>
              </a:solidFill>
            </a:endParaRPr>
          </a:p>
          <a:p>
            <a:pPr marL="0" lvl="0" indent="0">
              <a:buNone/>
            </a:pPr>
            <a:r>
              <a:rPr lang="en-US" altLang="zh-CN" sz="1800" dirty="0">
                <a:solidFill>
                  <a:prstClr val="black"/>
                </a:solidFill>
              </a:rPr>
              <a:t>[H3C-GigabitEthernet0/0]</a:t>
            </a:r>
            <a:r>
              <a:rPr lang="en-US" altLang="zh-CN" sz="1800" dirty="0" err="1">
                <a:solidFill>
                  <a:prstClr val="black"/>
                </a:solidFill>
              </a:rPr>
              <a:t>ip</a:t>
            </a:r>
            <a:r>
              <a:rPr lang="en-US" altLang="zh-CN" sz="1800" dirty="0">
                <a:solidFill>
                  <a:prstClr val="black"/>
                </a:solidFill>
              </a:rPr>
              <a:t> address 192.168.0.1 24</a:t>
            </a:r>
            <a:r>
              <a:rPr lang="en-US" altLang="zh-CN" sz="1800" dirty="0">
                <a:solidFill>
                  <a:srgbClr val="FF0000"/>
                </a:solidFill>
              </a:rPr>
              <a:t>|</a:t>
            </a:r>
            <a:r>
              <a:rPr lang="en-US" altLang="zh-CN" sz="1800" dirty="0">
                <a:solidFill>
                  <a:prstClr val="black"/>
                </a:solidFill>
              </a:rPr>
              <a:t> 255.255.255.0   (</a:t>
            </a:r>
            <a:r>
              <a:rPr lang="en-US" altLang="zh-CN" sz="1800" dirty="0">
                <a:solidFill>
                  <a:srgbClr val="FF0000"/>
                </a:solidFill>
              </a:rPr>
              <a:t>24</a:t>
            </a:r>
            <a:r>
              <a:rPr lang="zh-CN" altLang="en-US" sz="1800" dirty="0">
                <a:solidFill>
                  <a:srgbClr val="FF0000"/>
                </a:solidFill>
              </a:rPr>
              <a:t>或</a:t>
            </a:r>
            <a:r>
              <a:rPr lang="en-US" altLang="zh-CN" sz="1800" dirty="0">
                <a:solidFill>
                  <a:srgbClr val="FF0000"/>
                </a:solidFill>
              </a:rPr>
              <a:t>255.255.255.0 </a:t>
            </a:r>
            <a:r>
              <a:rPr lang="zh-CN" altLang="en-US" sz="1800" dirty="0">
                <a:solidFill>
                  <a:srgbClr val="FF0000"/>
                </a:solidFill>
              </a:rPr>
              <a:t>都可以</a:t>
            </a:r>
            <a:r>
              <a:rPr lang="en-US" altLang="zh-CN" sz="1800" dirty="0">
                <a:solidFill>
                  <a:prstClr val="black"/>
                </a:solidFill>
              </a:rPr>
              <a:t>)</a:t>
            </a:r>
          </a:p>
          <a:p>
            <a:pPr marL="0" indent="0">
              <a:buClr>
                <a:srgbClr val="CC9900"/>
              </a:buClr>
              <a:buNone/>
            </a:pPr>
            <a:endParaRPr lang="zh-CN" altLang="zh-CN" sz="1800" dirty="0">
              <a:solidFill>
                <a:srgbClr val="000000"/>
              </a:solidFill>
            </a:endParaRPr>
          </a:p>
          <a:p>
            <a:pPr marL="0" indent="0">
              <a:buNone/>
            </a:pPr>
            <a:endParaRPr lang="zh-CN" altLang="en-US" sz="1800" dirty="0"/>
          </a:p>
        </p:txBody>
      </p:sp>
    </p:spTree>
    <p:extLst>
      <p:ext uri="{BB962C8B-B14F-4D97-AF65-F5344CB8AC3E}">
        <p14:creationId xmlns:p14="http://schemas.microsoft.com/office/powerpoint/2010/main" val="243507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914400" y="191143"/>
            <a:ext cx="4872046" cy="461665"/>
          </a:xfrm>
        </p:spPr>
        <p:txBody>
          <a:bodyPr/>
          <a:lstStyle/>
          <a:p>
            <a:r>
              <a:rPr lang="zh-CN" altLang="zh-CN" dirty="0"/>
              <a:t>登录路由器与路由协议配置</a:t>
            </a:r>
            <a:endParaRPr lang="zh-CN" altLang="en-US" dirty="0"/>
          </a:p>
        </p:txBody>
      </p:sp>
      <p:sp>
        <p:nvSpPr>
          <p:cNvPr id="4" name="Rectangle 3"/>
          <p:cNvSpPr>
            <a:spLocks noGrp="1" noChangeArrowheads="1"/>
          </p:cNvSpPr>
          <p:nvPr>
            <p:ph idx="1"/>
          </p:nvPr>
        </p:nvSpPr>
        <p:spPr>
          <a:xfrm>
            <a:off x="214282" y="1071553"/>
            <a:ext cx="6643734" cy="3522674"/>
          </a:xfrm>
        </p:spPr>
        <p:txBody>
          <a:bodyPr>
            <a:normAutofit/>
          </a:bodyPr>
          <a:lstStyle/>
          <a:p>
            <a:pPr eaLnBrk="1" hangingPunct="1"/>
            <a:r>
              <a:rPr lang="zh-CN" sz="1800" dirty="0"/>
              <a:t>路由器介绍</a:t>
            </a:r>
          </a:p>
          <a:p>
            <a:pPr eaLnBrk="1" hangingPunct="1"/>
            <a:endParaRPr lang="zh-CN" altLang="zh-CN" sz="1800" dirty="0"/>
          </a:p>
          <a:p>
            <a:pPr eaLnBrk="1" hangingPunct="1"/>
            <a:r>
              <a:rPr lang="zh-CN" sz="1800" dirty="0"/>
              <a:t>登录路由器</a:t>
            </a:r>
          </a:p>
          <a:p>
            <a:pPr eaLnBrk="1" hangingPunct="1"/>
            <a:endParaRPr lang="zh-CN" altLang="zh-CN" sz="1800" dirty="0"/>
          </a:p>
          <a:p>
            <a:pPr eaLnBrk="1" hangingPunct="1"/>
            <a:r>
              <a:rPr lang="zh-CN" sz="1800" dirty="0"/>
              <a:t>路由协议回顾</a:t>
            </a:r>
          </a:p>
          <a:p>
            <a:pPr eaLnBrk="1" hangingPunct="1"/>
            <a:endParaRPr lang="zh-CN" altLang="zh-CN" sz="1800" dirty="0"/>
          </a:p>
          <a:p>
            <a:pPr eaLnBrk="1" hangingPunct="1"/>
            <a:r>
              <a:rPr lang="zh-CN" sz="1800" dirty="0"/>
              <a:t>路由协议配置</a:t>
            </a:r>
          </a:p>
        </p:txBody>
      </p:sp>
    </p:spTree>
    <p:extLst>
      <p:ext uri="{BB962C8B-B14F-4D97-AF65-F5344CB8AC3E}">
        <p14:creationId xmlns:p14="http://schemas.microsoft.com/office/powerpoint/2010/main" val="30039545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未知"/>
          <p:cNvSpPr>
            <a:spLocks/>
          </p:cNvSpPr>
          <p:nvPr/>
        </p:nvSpPr>
        <p:spPr bwMode="auto">
          <a:xfrm>
            <a:off x="1858944" y="1549987"/>
            <a:ext cx="4093717" cy="369332"/>
          </a:xfrm>
          <a:custGeom>
            <a:avLst/>
            <a:gdLst>
              <a:gd name="T0" fmla="*/ 2147483647 w 3368"/>
              <a:gd name="T1" fmla="*/ 2147483647 h 512"/>
              <a:gd name="T2" fmla="*/ 0 w 3368"/>
              <a:gd name="T3" fmla="*/ 2147483647 h 512"/>
              <a:gd name="T4" fmla="*/ 2147483647 w 3368"/>
              <a:gd name="T5" fmla="*/ 2147483647 h 512"/>
              <a:gd name="T6" fmla="*/ 2147483647 w 3368"/>
              <a:gd name="T7" fmla="*/ 0 h 512"/>
              <a:gd name="T8" fmla="*/ 2147483647 w 3368"/>
              <a:gd name="T9" fmla="*/ 2147483647 h 5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68" h="512">
                <a:moveTo>
                  <a:pt x="1024" y="8"/>
                </a:moveTo>
                <a:lnTo>
                  <a:pt x="0" y="512"/>
                </a:lnTo>
                <a:lnTo>
                  <a:pt x="3368" y="496"/>
                </a:lnTo>
                <a:lnTo>
                  <a:pt x="2192" y="0"/>
                </a:lnTo>
                <a:lnTo>
                  <a:pt x="1024" y="8"/>
                </a:lnTo>
                <a:close/>
              </a:path>
            </a:pathLst>
          </a:custGeom>
          <a:solidFill>
            <a:srgbClr val="99CC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nchor="ctr">
            <a:spAutoFit/>
          </a:bodyPr>
          <a:lstStyle/>
          <a:p>
            <a:endParaRPr lang="zh-CN" altLang="en-US">
              <a:latin typeface="微软雅黑" panose="020B0503020204020204" pitchFamily="34" charset="-122"/>
              <a:ea typeface="微软雅黑" panose="020B0503020204020204" pitchFamily="34" charset="-122"/>
            </a:endParaRPr>
          </a:p>
        </p:txBody>
      </p:sp>
      <p:sp>
        <p:nvSpPr>
          <p:cNvPr id="16389" name="Rectangle 4"/>
          <p:cNvSpPr>
            <a:spLocks noChangeArrowheads="1"/>
          </p:cNvSpPr>
          <p:nvPr/>
        </p:nvSpPr>
        <p:spPr bwMode="auto">
          <a:xfrm>
            <a:off x="4162402" y="2076486"/>
            <a:ext cx="2135796" cy="394917"/>
          </a:xfrm>
          <a:prstGeom prst="rect">
            <a:avLst/>
          </a:prstGeom>
          <a:solidFill>
            <a:srgbClr val="FF9900"/>
          </a:solidFill>
          <a:ln w="2857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6390" name="Rectangle 5"/>
          <p:cNvSpPr>
            <a:spLocks noChangeArrowheads="1"/>
          </p:cNvSpPr>
          <p:nvPr/>
        </p:nvSpPr>
        <p:spPr bwMode="auto">
          <a:xfrm>
            <a:off x="1858940" y="2076486"/>
            <a:ext cx="1897758" cy="394917"/>
          </a:xfrm>
          <a:prstGeom prst="rect">
            <a:avLst/>
          </a:prstGeom>
          <a:solidFill>
            <a:srgbClr val="FF9900"/>
          </a:solidFill>
          <a:ln w="2857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6391" name="未知"/>
          <p:cNvSpPr>
            <a:spLocks/>
          </p:cNvSpPr>
          <p:nvPr/>
        </p:nvSpPr>
        <p:spPr bwMode="auto">
          <a:xfrm>
            <a:off x="5058059" y="1275314"/>
            <a:ext cx="1602912" cy="1422451"/>
          </a:xfrm>
          <a:custGeom>
            <a:avLst/>
            <a:gdLst>
              <a:gd name="T0" fmla="*/ 0 w 1168"/>
              <a:gd name="T1" fmla="*/ 0 h 562"/>
              <a:gd name="T2" fmla="*/ 2147483647 w 1168"/>
              <a:gd name="T3" fmla="*/ 0 h 562"/>
              <a:gd name="T4" fmla="*/ 2147483647 w 1168"/>
              <a:gd name="T5" fmla="*/ 2147483647 h 562"/>
              <a:gd name="T6" fmla="*/ 2147483647 w 1168"/>
              <a:gd name="T7" fmla="*/ 2147483647 h 5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8" h="562">
                <a:moveTo>
                  <a:pt x="0" y="0"/>
                </a:moveTo>
                <a:lnTo>
                  <a:pt x="1167" y="0"/>
                </a:lnTo>
                <a:lnTo>
                  <a:pt x="1167" y="561"/>
                </a:lnTo>
                <a:lnTo>
                  <a:pt x="926" y="561"/>
                </a:lnTo>
              </a:path>
            </a:pathLst>
          </a:custGeom>
          <a:noFill/>
          <a:ln w="38100" cap="rnd" cmpd="sng">
            <a:solidFill>
              <a:schemeClr val="tx1"/>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1460" tIns="42897" rIns="31460" bIns="42897"/>
          <a:lstStyle/>
          <a:p>
            <a:endParaRPr lang="zh-CN" altLang="en-US">
              <a:latin typeface="微软雅黑" panose="020B0503020204020204" pitchFamily="34" charset="-122"/>
              <a:ea typeface="微软雅黑" panose="020B0503020204020204" pitchFamily="34" charset="-122"/>
            </a:endParaRPr>
          </a:p>
        </p:txBody>
      </p:sp>
      <p:sp>
        <p:nvSpPr>
          <p:cNvPr id="16392" name="Rectangle 7"/>
          <p:cNvSpPr>
            <a:spLocks noChangeArrowheads="1"/>
          </p:cNvSpPr>
          <p:nvPr/>
        </p:nvSpPr>
        <p:spPr bwMode="auto">
          <a:xfrm>
            <a:off x="5819757" y="1000114"/>
            <a:ext cx="635638" cy="169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1460" tIns="42897" rIns="31460" bIns="42897"/>
          <a:lstStyle/>
          <a:p>
            <a:pPr defTabSz="831850" eaLnBrk="0" hangingPunct="0">
              <a:lnSpc>
                <a:spcPts val="1575"/>
              </a:lnSpc>
              <a:tabLst>
                <a:tab pos="461963" algn="l"/>
                <a:tab pos="925513" algn="l"/>
                <a:tab pos="1389063" algn="l"/>
              </a:tabLst>
            </a:pPr>
            <a:r>
              <a:rPr lang="zh-CN" altLang="zh-CN" dirty="0">
                <a:latin typeface="微软雅黑" panose="020B0503020204020204" pitchFamily="34" charset="-122"/>
                <a:ea typeface="微软雅黑" panose="020B0503020204020204" pitchFamily="34" charset="-122"/>
              </a:rPr>
              <a:t>Quit</a:t>
            </a:r>
          </a:p>
        </p:txBody>
      </p:sp>
      <p:sp>
        <p:nvSpPr>
          <p:cNvPr id="16393" name="Rectangle 8"/>
          <p:cNvSpPr>
            <a:spLocks noChangeArrowheads="1"/>
          </p:cNvSpPr>
          <p:nvPr/>
        </p:nvSpPr>
        <p:spPr bwMode="auto">
          <a:xfrm>
            <a:off x="1857356" y="3352291"/>
            <a:ext cx="1442611" cy="395584"/>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17440" tIns="58719" rIns="117440" bIns="58719">
            <a:spAutoFit/>
          </a:bodyPr>
          <a:lstStyle/>
          <a:p>
            <a:endParaRPr lang="zh-CN" altLang="en-US">
              <a:latin typeface="微软雅黑" panose="020B0503020204020204" pitchFamily="34" charset="-122"/>
              <a:ea typeface="微软雅黑" panose="020B0503020204020204" pitchFamily="34" charset="-122"/>
            </a:endParaRPr>
          </a:p>
        </p:txBody>
      </p:sp>
      <p:sp>
        <p:nvSpPr>
          <p:cNvPr id="16394" name="Rectangle 9"/>
          <p:cNvSpPr>
            <a:spLocks noChangeArrowheads="1"/>
          </p:cNvSpPr>
          <p:nvPr/>
        </p:nvSpPr>
        <p:spPr bwMode="auto">
          <a:xfrm>
            <a:off x="4883127" y="2137856"/>
            <a:ext cx="1079015" cy="381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17440" tIns="58719" rIns="117440" bIns="58719">
            <a:spAutoFit/>
          </a:bodyPr>
          <a:lstStyle/>
          <a:p>
            <a:pPr defTabSz="831850" eaLnBrk="0" hangingPunct="0">
              <a:lnSpc>
                <a:spcPct val="95000"/>
              </a:lnSpc>
              <a:spcBef>
                <a:spcPct val="50000"/>
              </a:spcBef>
            </a:pPr>
            <a:r>
              <a:rPr lang="zh-CN">
                <a:solidFill>
                  <a:schemeClr val="bg1"/>
                </a:solidFill>
                <a:latin typeface="微软雅黑" panose="020B0503020204020204" pitchFamily="34" charset="-122"/>
                <a:ea typeface="微软雅黑" panose="020B0503020204020204" pitchFamily="34" charset="-122"/>
              </a:rPr>
              <a:t>提示</a:t>
            </a:r>
          </a:p>
        </p:txBody>
      </p:sp>
      <p:sp>
        <p:nvSpPr>
          <p:cNvPr id="16395" name="Rectangle 10"/>
          <p:cNvSpPr>
            <a:spLocks noChangeArrowheads="1"/>
          </p:cNvSpPr>
          <p:nvPr/>
        </p:nvSpPr>
        <p:spPr bwMode="auto">
          <a:xfrm>
            <a:off x="3154344" y="1134539"/>
            <a:ext cx="1780047" cy="281550"/>
          </a:xfrm>
          <a:prstGeom prst="rect">
            <a:avLst/>
          </a:prstGeom>
          <a:solidFill>
            <a:srgbClr val="FF9900"/>
          </a:solidFill>
          <a:ln w="2857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zh-CN" dirty="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rPr>
              <a:t>H3C</a:t>
            </a:r>
            <a:r>
              <a:rPr lang="zh-CN" altLang="zh-CN" dirty="0">
                <a:solidFill>
                  <a:schemeClr val="bg1"/>
                </a:solidFill>
                <a:latin typeface="微软雅黑" panose="020B0503020204020204" pitchFamily="34" charset="-122"/>
                <a:ea typeface="微软雅黑" panose="020B0503020204020204" pitchFamily="34" charset="-122"/>
              </a:rPr>
              <a:t>]</a:t>
            </a:r>
          </a:p>
        </p:txBody>
      </p:sp>
      <p:sp>
        <p:nvSpPr>
          <p:cNvPr id="14347" name="Rectangle 11"/>
          <p:cNvSpPr>
            <a:spLocks noChangeArrowheads="1"/>
          </p:cNvSpPr>
          <p:nvPr/>
        </p:nvSpPr>
        <p:spPr bwMode="auto">
          <a:xfrm>
            <a:off x="229997" y="1071552"/>
            <a:ext cx="12701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defRPr/>
            </a:pPr>
            <a:r>
              <a:rPr lang="zh-CN" dirty="0">
                <a:effectLst>
                  <a:outerShdw blurRad="38100" dist="38100" dir="2700000" algn="tl">
                    <a:srgbClr val="C0C0C0"/>
                  </a:outerShdw>
                </a:effectLst>
                <a:latin typeface="微软雅黑" panose="020B0503020204020204" pitchFamily="34" charset="-122"/>
                <a:ea typeface="微软雅黑" panose="020B0503020204020204" pitchFamily="34" charset="-122"/>
              </a:rPr>
              <a:t>系统视图</a:t>
            </a:r>
          </a:p>
        </p:txBody>
      </p:sp>
      <p:sp>
        <p:nvSpPr>
          <p:cNvPr id="14348" name="Rectangle 12"/>
          <p:cNvSpPr>
            <a:spLocks noChangeArrowheads="1"/>
          </p:cNvSpPr>
          <p:nvPr/>
        </p:nvSpPr>
        <p:spPr bwMode="auto">
          <a:xfrm>
            <a:off x="229997" y="2071684"/>
            <a:ext cx="162735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defRPr/>
            </a:pPr>
            <a:r>
              <a:rPr lang="zh-CN" dirty="0">
                <a:effectLst>
                  <a:outerShdw blurRad="38100" dist="38100" dir="2700000" algn="tl">
                    <a:srgbClr val="C0C0C0"/>
                  </a:outerShdw>
                </a:effectLst>
                <a:latin typeface="微软雅黑" panose="020B0503020204020204" pitchFamily="34" charset="-122"/>
                <a:ea typeface="微软雅黑" panose="020B0503020204020204" pitchFamily="34" charset="-122"/>
              </a:rPr>
              <a:t>其它配置视图</a:t>
            </a:r>
          </a:p>
        </p:txBody>
      </p:sp>
      <p:sp>
        <p:nvSpPr>
          <p:cNvPr id="16398" name="Rectangle 13"/>
          <p:cNvSpPr>
            <a:spLocks noChangeArrowheads="1"/>
          </p:cNvSpPr>
          <p:nvPr/>
        </p:nvSpPr>
        <p:spPr bwMode="auto">
          <a:xfrm>
            <a:off x="1858940" y="2516690"/>
            <a:ext cx="1897758" cy="67771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6399" name="Rectangle 14"/>
          <p:cNvSpPr>
            <a:spLocks noChangeArrowheads="1"/>
          </p:cNvSpPr>
          <p:nvPr/>
        </p:nvSpPr>
        <p:spPr bwMode="auto">
          <a:xfrm>
            <a:off x="1858940" y="3810538"/>
            <a:ext cx="1897758" cy="86878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6400" name="Rectangle 15"/>
          <p:cNvSpPr>
            <a:spLocks noChangeArrowheads="1"/>
          </p:cNvSpPr>
          <p:nvPr/>
        </p:nvSpPr>
        <p:spPr bwMode="auto">
          <a:xfrm>
            <a:off x="1858940" y="3162837"/>
            <a:ext cx="1897758" cy="681451"/>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6401" name="Rectangle 16"/>
          <p:cNvSpPr>
            <a:spLocks noChangeArrowheads="1"/>
          </p:cNvSpPr>
          <p:nvPr/>
        </p:nvSpPr>
        <p:spPr bwMode="auto">
          <a:xfrm>
            <a:off x="4162402" y="3162837"/>
            <a:ext cx="2135796" cy="681451"/>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6402" name="Rectangle 17"/>
          <p:cNvSpPr>
            <a:spLocks noChangeArrowheads="1"/>
          </p:cNvSpPr>
          <p:nvPr/>
        </p:nvSpPr>
        <p:spPr bwMode="auto">
          <a:xfrm>
            <a:off x="4162402" y="2516690"/>
            <a:ext cx="2135796" cy="646147"/>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6403" name="Rectangle 18"/>
          <p:cNvSpPr>
            <a:spLocks noChangeArrowheads="1"/>
          </p:cNvSpPr>
          <p:nvPr/>
        </p:nvSpPr>
        <p:spPr bwMode="auto">
          <a:xfrm>
            <a:off x="4162402" y="3844288"/>
            <a:ext cx="2135796" cy="83503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latin typeface="微软雅黑" panose="020B0503020204020204" pitchFamily="34" charset="-122"/>
              <a:ea typeface="微软雅黑" panose="020B0503020204020204" pitchFamily="34" charset="-122"/>
            </a:endParaRPr>
          </a:p>
        </p:txBody>
      </p:sp>
      <p:sp>
        <p:nvSpPr>
          <p:cNvPr id="16404" name="Rectangle 19"/>
          <p:cNvSpPr>
            <a:spLocks noChangeArrowheads="1"/>
          </p:cNvSpPr>
          <p:nvPr/>
        </p:nvSpPr>
        <p:spPr bwMode="auto">
          <a:xfrm>
            <a:off x="2074840" y="2127132"/>
            <a:ext cx="1543318" cy="340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17440" tIns="58719" rIns="117440" bIns="58719">
            <a:spAutoFit/>
          </a:bodyPr>
          <a:lstStyle/>
          <a:p>
            <a:pPr algn="ctr" defTabSz="831850" eaLnBrk="0" hangingPunct="0">
              <a:lnSpc>
                <a:spcPct val="80000"/>
              </a:lnSpc>
            </a:pPr>
            <a:r>
              <a:rPr lang="zh-CN" dirty="0">
                <a:solidFill>
                  <a:schemeClr val="bg1"/>
                </a:solidFill>
                <a:latin typeface="微软雅黑" panose="020B0503020204020204" pitchFamily="34" charset="-122"/>
                <a:ea typeface="微软雅黑" panose="020B0503020204020204" pitchFamily="34" charset="-122"/>
              </a:rPr>
              <a:t>视图</a:t>
            </a:r>
          </a:p>
        </p:txBody>
      </p:sp>
      <p:sp>
        <p:nvSpPr>
          <p:cNvPr id="16405" name="Rectangle 20"/>
          <p:cNvSpPr>
            <a:spLocks noChangeArrowheads="1"/>
          </p:cNvSpPr>
          <p:nvPr/>
        </p:nvSpPr>
        <p:spPr bwMode="auto">
          <a:xfrm>
            <a:off x="1889826" y="2697765"/>
            <a:ext cx="1602174" cy="340184"/>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17440" tIns="58719" rIns="117440" bIns="58719">
            <a:spAutoFit/>
          </a:bodyPr>
          <a:lstStyle/>
          <a:p>
            <a:pPr algn="ctr" defTabSz="831850" eaLnBrk="0" hangingPunct="0">
              <a:lnSpc>
                <a:spcPct val="80000"/>
              </a:lnSpc>
            </a:pPr>
            <a:r>
              <a:rPr lang="zh-CN" dirty="0">
                <a:latin typeface="微软雅黑" panose="020B0503020204020204" pitchFamily="34" charset="-122"/>
                <a:ea typeface="微软雅黑" panose="020B0503020204020204" pitchFamily="34" charset="-122"/>
              </a:rPr>
              <a:t>接口视图</a:t>
            </a:r>
          </a:p>
        </p:txBody>
      </p:sp>
      <p:sp>
        <p:nvSpPr>
          <p:cNvPr id="16406" name="Rectangle 21"/>
          <p:cNvSpPr>
            <a:spLocks noChangeArrowheads="1"/>
          </p:cNvSpPr>
          <p:nvPr/>
        </p:nvSpPr>
        <p:spPr bwMode="auto">
          <a:xfrm>
            <a:off x="1935796" y="3352291"/>
            <a:ext cx="1682362" cy="340184"/>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17440" tIns="58719" rIns="117440" bIns="58719">
            <a:spAutoFit/>
          </a:bodyPr>
          <a:lstStyle/>
          <a:p>
            <a:pPr algn="ctr" defTabSz="831850" eaLnBrk="0" hangingPunct="0">
              <a:lnSpc>
                <a:spcPct val="80000"/>
              </a:lnSpc>
            </a:pPr>
            <a:r>
              <a:rPr lang="zh-CN" dirty="0">
                <a:latin typeface="微软雅黑" panose="020B0503020204020204" pitchFamily="34" charset="-122"/>
                <a:ea typeface="微软雅黑" panose="020B0503020204020204" pitchFamily="34" charset="-122"/>
              </a:rPr>
              <a:t>路由协议视图</a:t>
            </a:r>
          </a:p>
        </p:txBody>
      </p:sp>
      <p:sp>
        <p:nvSpPr>
          <p:cNvPr id="16407" name="Rectangle 22"/>
          <p:cNvSpPr>
            <a:spLocks noChangeArrowheads="1"/>
          </p:cNvSpPr>
          <p:nvPr/>
        </p:nvSpPr>
        <p:spPr bwMode="auto">
          <a:xfrm>
            <a:off x="1935796" y="3980911"/>
            <a:ext cx="1787670" cy="561783"/>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17440" tIns="58719" rIns="117440" bIns="58719">
            <a:spAutoFit/>
          </a:bodyPr>
          <a:lstStyle/>
          <a:p>
            <a:pPr algn="ctr" defTabSz="831850" eaLnBrk="0" hangingPunct="0">
              <a:lnSpc>
                <a:spcPct val="80000"/>
              </a:lnSpc>
            </a:pPr>
            <a:r>
              <a:rPr lang="zh-CN" dirty="0">
                <a:latin typeface="微软雅黑" panose="020B0503020204020204" pitchFamily="34" charset="-122"/>
                <a:ea typeface="微软雅黑" panose="020B0503020204020204" pitchFamily="34" charset="-122"/>
              </a:rPr>
              <a:t>安全策略视图</a:t>
            </a:r>
          </a:p>
          <a:p>
            <a:pPr algn="ctr" defTabSz="831850" eaLnBrk="0" hangingPunct="0">
              <a:lnSpc>
                <a:spcPct val="80000"/>
              </a:lnSpc>
            </a:pPr>
            <a:endParaRPr lang="zh-CN" altLang="zh-CN" dirty="0">
              <a:latin typeface="微软雅黑" panose="020B0503020204020204" pitchFamily="34" charset="-122"/>
              <a:ea typeface="微软雅黑" panose="020B0503020204020204" pitchFamily="34" charset="-122"/>
            </a:endParaRPr>
          </a:p>
        </p:txBody>
      </p:sp>
      <p:sp>
        <p:nvSpPr>
          <p:cNvPr id="16408" name="Rectangle 23"/>
          <p:cNvSpPr>
            <a:spLocks noChangeArrowheads="1"/>
          </p:cNvSpPr>
          <p:nvPr/>
        </p:nvSpPr>
        <p:spPr bwMode="auto">
          <a:xfrm>
            <a:off x="4212698" y="2537433"/>
            <a:ext cx="2016777" cy="561783"/>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58719" rIns="0" bIns="58719">
            <a:spAutoFit/>
          </a:bodyPr>
          <a:lstStyle/>
          <a:p>
            <a:pPr algn="ctr" defTabSz="831850" eaLnBrk="0" hangingPunct="0">
              <a:lnSpc>
                <a:spcPct val="80000"/>
              </a:lnSpc>
            </a:pP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H3C</a:t>
            </a:r>
            <a:r>
              <a:rPr lang="zh-CN" altLang="zh-CN" dirty="0">
                <a:latin typeface="微软雅黑" panose="020B0503020204020204" pitchFamily="34" charset="-122"/>
                <a:ea typeface="微软雅黑" panose="020B0503020204020204" pitchFamily="34" charset="-122"/>
              </a:rPr>
              <a:t>-Serial0]</a:t>
            </a:r>
          </a:p>
          <a:p>
            <a:pPr algn="ctr" defTabSz="831850" eaLnBrk="0" hangingPunct="0">
              <a:lnSpc>
                <a:spcPct val="80000"/>
              </a:lnSpc>
            </a:pP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H3C</a:t>
            </a:r>
            <a:r>
              <a:rPr lang="zh-CN" altLang="zh-CN" dirty="0">
                <a:latin typeface="微软雅黑" panose="020B0503020204020204" pitchFamily="34" charset="-122"/>
                <a:ea typeface="微软雅黑" panose="020B0503020204020204" pitchFamily="34" charset="-122"/>
              </a:rPr>
              <a:t>-Ethernet0]</a:t>
            </a:r>
          </a:p>
        </p:txBody>
      </p:sp>
      <p:sp>
        <p:nvSpPr>
          <p:cNvPr id="16409" name="Rectangle 24"/>
          <p:cNvSpPr>
            <a:spLocks noChangeArrowheads="1"/>
          </p:cNvSpPr>
          <p:nvPr/>
        </p:nvSpPr>
        <p:spPr bwMode="auto">
          <a:xfrm>
            <a:off x="4275252" y="3195846"/>
            <a:ext cx="1881662" cy="561783"/>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17440" tIns="58719" rIns="117440" bIns="58719">
            <a:spAutoFit/>
          </a:bodyPr>
          <a:lstStyle/>
          <a:p>
            <a:pPr algn="ctr" defTabSz="831850" eaLnBrk="0" hangingPunct="0">
              <a:lnSpc>
                <a:spcPct val="80000"/>
              </a:lnSpc>
            </a:pP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H3C</a:t>
            </a:r>
            <a:r>
              <a:rPr lang="zh-CN" altLang="zh-CN" dirty="0">
                <a:latin typeface="微软雅黑" panose="020B0503020204020204" pitchFamily="34" charset="-122"/>
                <a:ea typeface="微软雅黑" panose="020B0503020204020204" pitchFamily="34" charset="-122"/>
              </a:rPr>
              <a:t>-rip]</a:t>
            </a:r>
          </a:p>
          <a:p>
            <a:pPr algn="ctr" defTabSz="831850" eaLnBrk="0" hangingPunct="0">
              <a:lnSpc>
                <a:spcPct val="80000"/>
              </a:lnSpc>
            </a:pP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H3C</a:t>
            </a:r>
            <a:r>
              <a:rPr lang="zh-CN" altLang="zh-CN" dirty="0">
                <a:latin typeface="微软雅黑" panose="020B0503020204020204" pitchFamily="34" charset="-122"/>
                <a:ea typeface="微软雅黑" panose="020B0503020204020204" pitchFamily="34" charset="-122"/>
              </a:rPr>
              <a:t>-ospf]</a:t>
            </a:r>
          </a:p>
        </p:txBody>
      </p:sp>
      <p:sp>
        <p:nvSpPr>
          <p:cNvPr id="16410" name="Rectangle 25"/>
          <p:cNvSpPr>
            <a:spLocks noChangeArrowheads="1"/>
          </p:cNvSpPr>
          <p:nvPr/>
        </p:nvSpPr>
        <p:spPr bwMode="auto">
          <a:xfrm>
            <a:off x="4184591" y="4111531"/>
            <a:ext cx="1957921" cy="340184"/>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17440" tIns="58719" rIns="117440" bIns="58719">
            <a:spAutoFit/>
          </a:bodyPr>
          <a:lstStyle/>
          <a:p>
            <a:pPr algn="ctr" defTabSz="831850" eaLnBrk="0" hangingPunct="0">
              <a:lnSpc>
                <a:spcPct val="80000"/>
              </a:lnSpc>
            </a:pP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H3C</a:t>
            </a:r>
            <a:r>
              <a:rPr lang="zh-CN" altLang="zh-CN" dirty="0">
                <a:latin typeface="微软雅黑" panose="020B0503020204020204" pitchFamily="34" charset="-122"/>
                <a:ea typeface="微软雅黑" panose="020B0503020204020204" pitchFamily="34" charset="-122"/>
              </a:rPr>
              <a:t>-acl-1]</a:t>
            </a:r>
          </a:p>
        </p:txBody>
      </p:sp>
      <p:sp>
        <p:nvSpPr>
          <p:cNvPr id="27" name="Rectangle 2"/>
          <p:cNvSpPr txBox="1">
            <a:spLocks noChangeArrowheads="1"/>
          </p:cNvSpPr>
          <p:nvPr/>
        </p:nvSpPr>
        <p:spPr>
          <a:xfrm>
            <a:off x="914400" y="191143"/>
            <a:ext cx="4872046" cy="461665"/>
          </a:xfrm>
          <a:prstGeom prst="rect">
            <a:avLst/>
          </a:prstGeom>
        </p:spPr>
        <p:txBody>
          <a:bodyPr vert="horz" wrap="square" lIns="91440" tIns="45720" rIns="91440" bIns="4572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j-cs"/>
              </a:rPr>
              <a:t>路由器视图一览</a:t>
            </a:r>
          </a:p>
        </p:txBody>
      </p:sp>
    </p:spTree>
    <p:extLst>
      <p:ext uri="{BB962C8B-B14F-4D97-AF65-F5344CB8AC3E}">
        <p14:creationId xmlns:p14="http://schemas.microsoft.com/office/powerpoint/2010/main" val="13476273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894752" y="195486"/>
            <a:ext cx="8229600" cy="461665"/>
          </a:xfrm>
        </p:spPr>
        <p:txBody>
          <a:bodyPr/>
          <a:lstStyle/>
          <a:p>
            <a:pPr eaLnBrk="1" hangingPunct="1"/>
            <a:r>
              <a:rPr lang="zh-CN"/>
              <a:t>清空路由器配置信息</a:t>
            </a:r>
          </a:p>
        </p:txBody>
      </p:sp>
      <p:sp>
        <p:nvSpPr>
          <p:cNvPr id="17412" name="Rectangle 3"/>
          <p:cNvSpPr>
            <a:spLocks noGrp="1" noChangeArrowheads="1"/>
          </p:cNvSpPr>
          <p:nvPr>
            <p:ph type="body" idx="1"/>
          </p:nvPr>
        </p:nvSpPr>
        <p:spPr>
          <a:xfrm>
            <a:off x="214282" y="1071552"/>
            <a:ext cx="6715172" cy="3948470"/>
          </a:xfrm>
        </p:spPr>
        <p:txBody>
          <a:bodyPr>
            <a:normAutofit/>
          </a:bodyPr>
          <a:lstStyle/>
          <a:p>
            <a:pPr marL="0" lvl="1" eaLnBrk="1" hangingPunct="1">
              <a:buFont typeface="Wingdings" pitchFamily="2" charset="2"/>
              <a:buNone/>
            </a:pPr>
            <a:r>
              <a:rPr lang="en-US" altLang="zh-CN" sz="1800" dirty="0"/>
              <a:t>MSR</a:t>
            </a:r>
            <a:r>
              <a:rPr lang="zh-CN" altLang="en-US" sz="1800" dirty="0"/>
              <a:t>路由器</a:t>
            </a:r>
            <a:endParaRPr lang="en-US" altLang="zh-CN" sz="1800" dirty="0"/>
          </a:p>
          <a:p>
            <a:pPr marL="0" lvl="1" eaLnBrk="1" hangingPunct="1">
              <a:buFont typeface="Wingdings" pitchFamily="2" charset="2"/>
              <a:buNone/>
            </a:pPr>
            <a:r>
              <a:rPr lang="zh-CN" altLang="zh-CN" sz="1800" dirty="0"/>
              <a:t>&lt;</a:t>
            </a:r>
            <a:r>
              <a:rPr lang="en-US" altLang="zh-CN" sz="1800" dirty="0"/>
              <a:t>H3C</a:t>
            </a:r>
            <a:r>
              <a:rPr lang="zh-CN" altLang="zh-CN" sz="1800" dirty="0"/>
              <a:t>&gt; reset saved-configuration</a:t>
            </a:r>
            <a:endParaRPr lang="en-US" altLang="zh-CN" sz="1800" dirty="0"/>
          </a:p>
          <a:p>
            <a:pPr marL="0" lvl="1" eaLnBrk="1" hangingPunct="1">
              <a:buFont typeface="Wingdings" pitchFamily="2" charset="2"/>
              <a:buNone/>
            </a:pPr>
            <a:r>
              <a:rPr lang="en-US" altLang="zh-CN" sz="1800" dirty="0"/>
              <a:t>&lt;H3C&gt; The saved configuration file will be erased. Are you sure? [Y/N]: </a:t>
            </a:r>
            <a:r>
              <a:rPr lang="zh-CN" altLang="en-US" sz="1800" dirty="0">
                <a:solidFill>
                  <a:srgbClr val="FF0000"/>
                </a:solidFill>
              </a:rPr>
              <a:t>键入</a:t>
            </a:r>
            <a:r>
              <a:rPr lang="en-US" altLang="zh-CN" sz="1800" dirty="0">
                <a:solidFill>
                  <a:srgbClr val="FF0000"/>
                </a:solidFill>
              </a:rPr>
              <a:t>Y</a:t>
            </a:r>
          </a:p>
          <a:p>
            <a:pPr marL="0" lvl="1" eaLnBrk="1" hangingPunct="1">
              <a:buFont typeface="Wingdings" pitchFamily="2" charset="2"/>
              <a:buNone/>
            </a:pPr>
            <a:endParaRPr lang="en-US" altLang="zh-CN" sz="1800" dirty="0">
              <a:solidFill>
                <a:srgbClr val="FF0000"/>
              </a:solidFill>
            </a:endParaRPr>
          </a:p>
          <a:p>
            <a:pPr marL="0" lvl="1" eaLnBrk="1" hangingPunct="1">
              <a:buFont typeface="Wingdings" pitchFamily="2" charset="2"/>
              <a:buNone/>
            </a:pPr>
            <a:r>
              <a:rPr lang="zh-CN" altLang="zh-CN" sz="1800" dirty="0"/>
              <a:t>&lt;</a:t>
            </a:r>
            <a:r>
              <a:rPr lang="en-US" altLang="zh-CN" sz="1800" dirty="0"/>
              <a:t>H3C</a:t>
            </a:r>
            <a:r>
              <a:rPr lang="zh-CN" altLang="zh-CN" sz="1800" dirty="0"/>
              <a:t>&gt; reboot</a:t>
            </a:r>
            <a:endParaRPr lang="en-US" altLang="zh-CN" sz="1800" dirty="0"/>
          </a:p>
          <a:p>
            <a:pPr marL="0" lvl="1" eaLnBrk="1" hangingPunct="1">
              <a:buFont typeface="Wingdings" pitchFamily="2" charset="2"/>
              <a:buNone/>
            </a:pPr>
            <a:r>
              <a:rPr lang="en-US" altLang="zh-CN" sz="1800" dirty="0"/>
              <a:t>&lt;H3C&gt;Start to check configuration with next startup configuration file, please wait.........DONE!</a:t>
            </a:r>
          </a:p>
          <a:p>
            <a:pPr marL="0" lvl="1" eaLnBrk="1" hangingPunct="1">
              <a:buFont typeface="Wingdings" pitchFamily="2" charset="2"/>
              <a:buNone/>
            </a:pPr>
            <a:r>
              <a:rPr lang="en-US" altLang="zh-CN" sz="1800" dirty="0"/>
              <a:t>Current configuration may be lost after the reboot, save current configuration? [Y/N]: </a:t>
            </a:r>
            <a:r>
              <a:rPr lang="zh-CN" altLang="en-US" sz="1800" dirty="0">
                <a:solidFill>
                  <a:srgbClr val="FF0000"/>
                </a:solidFill>
              </a:rPr>
              <a:t>键入</a:t>
            </a:r>
            <a:r>
              <a:rPr lang="en-US" altLang="zh-CN" sz="1800" dirty="0">
                <a:solidFill>
                  <a:srgbClr val="FF0000"/>
                </a:solidFill>
              </a:rPr>
              <a:t>N</a:t>
            </a:r>
          </a:p>
          <a:p>
            <a:pPr marL="0" lvl="1" eaLnBrk="1" hangingPunct="1">
              <a:buFont typeface="Wingdings" pitchFamily="2" charset="2"/>
              <a:buNone/>
            </a:pPr>
            <a:r>
              <a:rPr lang="en-US" altLang="zh-CN" sz="1800" dirty="0"/>
              <a:t>This command will reboot the device. Continue? [Y/N]:</a:t>
            </a:r>
            <a:r>
              <a:rPr lang="zh-CN" altLang="en-US" sz="1800" dirty="0"/>
              <a:t>键入</a:t>
            </a:r>
            <a:r>
              <a:rPr lang="en-US" altLang="zh-CN" sz="1800" dirty="0"/>
              <a:t>Y</a:t>
            </a:r>
            <a:endParaRPr lang="zh-CN" altLang="zh-CN" sz="1800" dirty="0"/>
          </a:p>
          <a:p>
            <a:pPr marL="0" indent="0" eaLnBrk="1" hangingPunct="1">
              <a:buNone/>
            </a:pPr>
            <a:endParaRPr lang="zh-CN" altLang="zh-CN" sz="1800" dirty="0"/>
          </a:p>
        </p:txBody>
      </p:sp>
    </p:spTree>
    <p:extLst>
      <p:ext uri="{BB962C8B-B14F-4D97-AF65-F5344CB8AC3E}">
        <p14:creationId xmlns:p14="http://schemas.microsoft.com/office/powerpoint/2010/main" val="15652228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zh-CN" dirty="0"/>
              <a:t>路由协议介绍</a:t>
            </a:r>
          </a:p>
        </p:txBody>
      </p:sp>
      <p:sp>
        <p:nvSpPr>
          <p:cNvPr id="18436" name="Rectangle 3"/>
          <p:cNvSpPr>
            <a:spLocks noGrp="1" noChangeArrowheads="1"/>
          </p:cNvSpPr>
          <p:nvPr>
            <p:ph type="body" idx="1"/>
          </p:nvPr>
        </p:nvSpPr>
        <p:spPr>
          <a:xfrm>
            <a:off x="214282" y="1071552"/>
            <a:ext cx="6661974" cy="3439728"/>
          </a:xfrm>
        </p:spPr>
        <p:txBody>
          <a:bodyPr>
            <a:normAutofit/>
          </a:bodyPr>
          <a:lstStyle/>
          <a:p>
            <a:pPr eaLnBrk="1" hangingPunct="1"/>
            <a:r>
              <a:rPr lang="zh-CN" sz="1800" dirty="0"/>
              <a:t>距离向量 </a:t>
            </a:r>
            <a:r>
              <a:rPr lang="zh-CN" altLang="zh-CN" sz="1800" dirty="0"/>
              <a:t>(Distance Vector)</a:t>
            </a:r>
            <a:r>
              <a:rPr lang="zh-CN" sz="1800" dirty="0"/>
              <a:t>路由算法</a:t>
            </a:r>
          </a:p>
          <a:p>
            <a:pPr eaLnBrk="1" hangingPunct="1"/>
            <a:endParaRPr lang="zh-CN" altLang="zh-CN" sz="1800" dirty="0"/>
          </a:p>
          <a:p>
            <a:pPr eaLnBrk="1" hangingPunct="1"/>
            <a:r>
              <a:rPr lang="zh-CN" sz="1800" dirty="0"/>
              <a:t>链路状态 </a:t>
            </a:r>
            <a:r>
              <a:rPr lang="zh-CN" altLang="zh-CN" sz="1800" dirty="0"/>
              <a:t>(Link State)</a:t>
            </a:r>
            <a:r>
              <a:rPr lang="zh-CN" sz="1800" dirty="0"/>
              <a:t>路由算法</a:t>
            </a:r>
          </a:p>
          <a:p>
            <a:pPr eaLnBrk="1" hangingPunct="1"/>
            <a:endParaRPr lang="zh-CN" altLang="zh-CN" sz="1800" dirty="0"/>
          </a:p>
          <a:p>
            <a:pPr eaLnBrk="1" hangingPunct="1"/>
            <a:r>
              <a:rPr lang="zh-CN" altLang="zh-CN" sz="1800" dirty="0"/>
              <a:t>RIP (Routing Information Protocol)</a:t>
            </a:r>
          </a:p>
          <a:p>
            <a:pPr eaLnBrk="1" hangingPunct="1"/>
            <a:endParaRPr lang="zh-CN" altLang="zh-CN" sz="1800" dirty="0"/>
          </a:p>
          <a:p>
            <a:pPr eaLnBrk="1" hangingPunct="1"/>
            <a:r>
              <a:rPr lang="zh-CN" altLang="zh-CN" sz="1800" dirty="0"/>
              <a:t>OSPF (Open Shortest Path First)</a:t>
            </a:r>
          </a:p>
          <a:p>
            <a:pPr marL="684000" lvl="1" eaLnBrk="1" hangingPunct="1"/>
            <a:r>
              <a:rPr lang="zh-CN" sz="1800" dirty="0"/>
              <a:t>推迟到综合实验时介绍</a:t>
            </a:r>
          </a:p>
        </p:txBody>
      </p:sp>
    </p:spTree>
    <p:extLst>
      <p:ext uri="{BB962C8B-B14F-4D97-AF65-F5344CB8AC3E}">
        <p14:creationId xmlns:p14="http://schemas.microsoft.com/office/powerpoint/2010/main" val="9358868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3"/>
          <p:cNvSpPr>
            <a:spLocks noGrp="1" noChangeArrowheads="1"/>
          </p:cNvSpPr>
          <p:nvPr>
            <p:ph type="body" idx="1"/>
          </p:nvPr>
        </p:nvSpPr>
        <p:spPr>
          <a:xfrm>
            <a:off x="214283" y="1071552"/>
            <a:ext cx="6643733" cy="3606414"/>
          </a:xfrm>
        </p:spPr>
        <p:txBody>
          <a:bodyPr>
            <a:normAutofit/>
          </a:bodyPr>
          <a:lstStyle/>
          <a:p>
            <a:pPr eaLnBrk="1" hangingPunct="1"/>
            <a:r>
              <a:rPr lang="zh-CN" sz="1800" dirty="0"/>
              <a:t>网络上的每个节点都周期性的与相邻节点交换信息。</a:t>
            </a:r>
          </a:p>
          <a:p>
            <a:pPr eaLnBrk="1" hangingPunct="1"/>
            <a:endParaRPr lang="zh-CN" altLang="zh-CN" sz="1800" dirty="0"/>
          </a:p>
          <a:p>
            <a:pPr eaLnBrk="1" hangingPunct="1"/>
            <a:r>
              <a:rPr lang="zh-CN" sz="1800" dirty="0"/>
              <a:t>信息的内容主要包括由本节点到网络上所有其它节点的最短距离。这些距离构成一个距离数组，被称为距离向量 </a:t>
            </a:r>
            <a:r>
              <a:rPr lang="zh-CN" altLang="zh-CN" sz="1800" dirty="0"/>
              <a:t>(Distance Vector)</a:t>
            </a:r>
            <a:r>
              <a:rPr lang="zh-CN" sz="1800" dirty="0"/>
              <a:t>。</a:t>
            </a:r>
          </a:p>
        </p:txBody>
      </p:sp>
      <p:sp>
        <p:nvSpPr>
          <p:cNvPr id="5" name="Rectangle 2"/>
          <p:cNvSpPr txBox="1">
            <a:spLocks noChangeArrowheads="1"/>
          </p:cNvSpPr>
          <p:nvPr/>
        </p:nvSpPr>
        <p:spPr>
          <a:xfrm>
            <a:off x="914400" y="191143"/>
            <a:ext cx="4872046" cy="461665"/>
          </a:xfrm>
          <a:prstGeom prst="rect">
            <a:avLst/>
          </a:prstGeom>
        </p:spPr>
        <p:txBody>
          <a:bodyPr vert="horz" wrap="square" lIns="91440" tIns="45720" rIns="91440" bIns="4572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400" b="1" dirty="0">
                <a:latin typeface="微软雅黑" pitchFamily="34" charset="-122"/>
                <a:ea typeface="微软雅黑" pitchFamily="34" charset="-122"/>
                <a:cs typeface="+mj-cs"/>
              </a:rPr>
              <a:t>距离向量路由算法</a:t>
            </a:r>
            <a:r>
              <a:rPr lang="en-US" altLang="zh-CN" sz="2400" b="1" dirty="0">
                <a:latin typeface="微软雅黑" pitchFamily="34" charset="-122"/>
                <a:ea typeface="微软雅黑" pitchFamily="34" charset="-122"/>
                <a:cs typeface="+mj-cs"/>
              </a:rPr>
              <a:t> — </a:t>
            </a:r>
            <a:r>
              <a:rPr lang="zh-CN" altLang="en-US" sz="2400" b="1" dirty="0">
                <a:latin typeface="微软雅黑" pitchFamily="34" charset="-122"/>
                <a:ea typeface="微软雅黑" pitchFamily="34" charset="-122"/>
                <a:cs typeface="+mj-cs"/>
              </a:rPr>
              <a:t>概述</a:t>
            </a:r>
            <a:endParaRPr kumimoji="0" lang="zh-CN" altLang="en-US"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j-cs"/>
            </a:endParaRPr>
          </a:p>
        </p:txBody>
      </p:sp>
    </p:spTree>
    <p:extLst>
      <p:ext uri="{BB962C8B-B14F-4D97-AF65-F5344CB8AC3E}">
        <p14:creationId xmlns:p14="http://schemas.microsoft.com/office/powerpoint/2010/main" val="25505417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p:cNvSpPr txBox="1">
            <a:spLocks noChangeArrowheads="1"/>
          </p:cNvSpPr>
          <p:nvPr/>
        </p:nvSpPr>
        <p:spPr>
          <a:xfrm>
            <a:off x="214283" y="1071551"/>
            <a:ext cx="6643733" cy="337240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a:spcBef>
                <a:spcPts val="0"/>
              </a:spcBef>
              <a:buFont typeface="Wingdings" pitchFamily="2" charset="2"/>
              <a:buNone/>
            </a:pPr>
            <a:r>
              <a:rPr lang="zh-CN" altLang="zh-CN" sz="1800" dirty="0"/>
              <a:t>每个节点 X 都维护如下数据结构：</a:t>
            </a:r>
          </a:p>
          <a:p>
            <a:r>
              <a:rPr lang="zh-CN" altLang="zh-CN" sz="1800" dirty="0"/>
              <a:t>Cost List: 由节点 X 到每个邻居节点的距离。</a:t>
            </a:r>
          </a:p>
          <a:p>
            <a:pPr marL="684000" lvl="1"/>
            <a:r>
              <a:rPr lang="zh-CN" altLang="zh-CN" sz="1800" dirty="0"/>
              <a:t>其中由节点 X 到节点 Y 的距离记为：c (X, Y)</a:t>
            </a:r>
          </a:p>
          <a:p>
            <a:r>
              <a:rPr lang="zh-CN" altLang="zh-CN" sz="1800" dirty="0"/>
              <a:t>Distance Table：由节点 X 经由每个邻居节点到网络上其它节点的距离。</a:t>
            </a:r>
          </a:p>
          <a:p>
            <a:pPr marL="684000" lvl="1"/>
            <a:r>
              <a:rPr lang="zh-CN" altLang="zh-CN" sz="1800" dirty="0"/>
              <a:t>其中节点 X 经由节点 Z 到节点 Y 的距离记为：</a:t>
            </a:r>
            <a:endParaRPr lang="en-US" altLang="zh-CN" sz="1800" dirty="0"/>
          </a:p>
          <a:p>
            <a:pPr marL="684000" lvl="1">
              <a:buNone/>
            </a:pPr>
            <a:r>
              <a:rPr lang="en-US" altLang="zh-CN" sz="1800" dirty="0"/>
              <a:t>    </a:t>
            </a:r>
            <a:r>
              <a:rPr lang="zh-CN" altLang="zh-CN" sz="1800" dirty="0"/>
              <a:t>D</a:t>
            </a:r>
            <a:r>
              <a:rPr lang="en-US" altLang="zh-CN" sz="1800" baseline="30000" dirty="0"/>
              <a:t>X</a:t>
            </a:r>
            <a:r>
              <a:rPr lang="zh-CN" altLang="zh-CN" sz="1800" dirty="0"/>
              <a:t>(Y, Z) ，D</a:t>
            </a:r>
            <a:r>
              <a:rPr lang="en-US" altLang="zh-CN" sz="1800" baseline="30000" dirty="0"/>
              <a:t>X</a:t>
            </a:r>
            <a:r>
              <a:rPr lang="zh-CN" altLang="zh-CN" sz="1800" dirty="0"/>
              <a:t> (Y, Z) = c (X, Z) + Z到Y的最短距离</a:t>
            </a:r>
          </a:p>
        </p:txBody>
      </p:sp>
      <p:sp>
        <p:nvSpPr>
          <p:cNvPr id="5" name="Rectangle 2"/>
          <p:cNvSpPr txBox="1">
            <a:spLocks noChangeArrowheads="1"/>
          </p:cNvSpPr>
          <p:nvPr/>
        </p:nvSpPr>
        <p:spPr>
          <a:xfrm>
            <a:off x="914400" y="191143"/>
            <a:ext cx="4872046" cy="461665"/>
          </a:xfrm>
          <a:prstGeom prst="rect">
            <a:avLst/>
          </a:prstGeom>
        </p:spPr>
        <p:txBody>
          <a:bodyPr vert="horz" wrap="square" lIns="91440" tIns="45720" rIns="91440" bIns="4572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400" b="1" dirty="0">
                <a:latin typeface="微软雅黑" pitchFamily="34" charset="-122"/>
                <a:ea typeface="微软雅黑" pitchFamily="34" charset="-122"/>
                <a:cs typeface="+mj-cs"/>
              </a:rPr>
              <a:t>距离向量路由算法</a:t>
            </a:r>
            <a:r>
              <a:rPr lang="en-US" altLang="zh-CN" sz="2400" b="1" dirty="0">
                <a:latin typeface="微软雅黑" pitchFamily="34" charset="-122"/>
                <a:ea typeface="微软雅黑" pitchFamily="34" charset="-122"/>
                <a:cs typeface="+mj-cs"/>
              </a:rPr>
              <a:t> — </a:t>
            </a:r>
            <a:r>
              <a:rPr lang="zh-CN" altLang="en-US" sz="2400" b="1" dirty="0">
                <a:latin typeface="微软雅黑" pitchFamily="34" charset="-122"/>
                <a:ea typeface="微软雅黑" pitchFamily="34" charset="-122"/>
                <a:cs typeface="+mj-cs"/>
              </a:rPr>
              <a:t>数据结构</a:t>
            </a:r>
            <a:endParaRPr kumimoji="0" lang="zh-CN" altLang="en-US"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j-cs"/>
            </a:endParaRPr>
          </a:p>
        </p:txBody>
      </p:sp>
    </p:spTree>
    <p:extLst>
      <p:ext uri="{BB962C8B-B14F-4D97-AF65-F5344CB8AC3E}">
        <p14:creationId xmlns:p14="http://schemas.microsoft.com/office/powerpoint/2010/main" val="6696656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未知"/>
          <p:cNvSpPr>
            <a:spLocks/>
          </p:cNvSpPr>
          <p:nvPr/>
        </p:nvSpPr>
        <p:spPr bwMode="auto">
          <a:xfrm>
            <a:off x="3857620" y="1299135"/>
            <a:ext cx="2789238" cy="1825625"/>
          </a:xfrm>
          <a:custGeom>
            <a:avLst/>
            <a:gdLst>
              <a:gd name="T0" fmla="*/ 272176924 w 1757"/>
              <a:gd name="T1" fmla="*/ 1013102813 h 1150"/>
              <a:gd name="T2" fmla="*/ 982861114 w 1757"/>
              <a:gd name="T3" fmla="*/ 544353750 h 1150"/>
              <a:gd name="T4" fmla="*/ 2018646312 w 1757"/>
              <a:gd name="T5" fmla="*/ 68045013 h 1150"/>
              <a:gd name="T6" fmla="*/ 2147483647 w 1757"/>
              <a:gd name="T7" fmla="*/ 136088438 h 1150"/>
              <a:gd name="T8" fmla="*/ 2147483647 w 1757"/>
              <a:gd name="T9" fmla="*/ 355342825 h 1150"/>
              <a:gd name="T10" fmla="*/ 2147483647 w 1757"/>
              <a:gd name="T11" fmla="*/ 1232357200 h 1150"/>
              <a:gd name="T12" fmla="*/ 2147483647 w 1757"/>
              <a:gd name="T13" fmla="*/ 2147483647 h 1150"/>
              <a:gd name="T14" fmla="*/ 2147483647 w 1757"/>
              <a:gd name="T15" fmla="*/ 2147483647 h 1150"/>
              <a:gd name="T16" fmla="*/ 1360884619 w 1757"/>
              <a:gd name="T17" fmla="*/ 2147483647 h 1150"/>
              <a:gd name="T18" fmla="*/ 181451283 w 1757"/>
              <a:gd name="T19" fmla="*/ 1723786875 h 1150"/>
              <a:gd name="T20" fmla="*/ 272176924 w 1757"/>
              <a:gd name="T21" fmla="*/ 1013102813 h 11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57" h="1150">
                <a:moveTo>
                  <a:pt x="108" y="402"/>
                </a:moveTo>
                <a:cubicBezTo>
                  <a:pt x="161" y="324"/>
                  <a:pt x="275" y="278"/>
                  <a:pt x="390" y="216"/>
                </a:cubicBezTo>
                <a:cubicBezTo>
                  <a:pt x="505" y="154"/>
                  <a:pt x="642" y="54"/>
                  <a:pt x="801" y="27"/>
                </a:cubicBezTo>
                <a:cubicBezTo>
                  <a:pt x="960" y="0"/>
                  <a:pt x="1208" y="35"/>
                  <a:pt x="1341" y="54"/>
                </a:cubicBezTo>
                <a:cubicBezTo>
                  <a:pt x="1474" y="73"/>
                  <a:pt x="1548" y="68"/>
                  <a:pt x="1602" y="141"/>
                </a:cubicBezTo>
                <a:cubicBezTo>
                  <a:pt x="1656" y="214"/>
                  <a:pt x="1658" y="339"/>
                  <a:pt x="1665" y="489"/>
                </a:cubicBezTo>
                <a:cubicBezTo>
                  <a:pt x="1672" y="639"/>
                  <a:pt x="1757" y="938"/>
                  <a:pt x="1644" y="1044"/>
                </a:cubicBezTo>
                <a:cubicBezTo>
                  <a:pt x="1531" y="1150"/>
                  <a:pt x="1168" y="1121"/>
                  <a:pt x="984" y="1125"/>
                </a:cubicBezTo>
                <a:cubicBezTo>
                  <a:pt x="800" y="1129"/>
                  <a:pt x="692" y="1141"/>
                  <a:pt x="540" y="1068"/>
                </a:cubicBezTo>
                <a:cubicBezTo>
                  <a:pt x="388" y="995"/>
                  <a:pt x="144" y="795"/>
                  <a:pt x="72" y="684"/>
                </a:cubicBezTo>
                <a:cubicBezTo>
                  <a:pt x="0" y="573"/>
                  <a:pt x="55" y="480"/>
                  <a:pt x="108" y="402"/>
                </a:cubicBezTo>
                <a:close/>
              </a:path>
            </a:pathLst>
          </a:custGeom>
          <a:solidFill>
            <a:srgbClr val="66CC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350" name="未知"/>
          <p:cNvSpPr>
            <a:spLocks/>
          </p:cNvSpPr>
          <p:nvPr/>
        </p:nvSpPr>
        <p:spPr bwMode="auto">
          <a:xfrm>
            <a:off x="4419595" y="1794435"/>
            <a:ext cx="542925" cy="295275"/>
          </a:xfrm>
          <a:custGeom>
            <a:avLst/>
            <a:gdLst>
              <a:gd name="T0" fmla="*/ 0 w 342"/>
              <a:gd name="T1" fmla="*/ 468749063 h 186"/>
              <a:gd name="T2" fmla="*/ 861893438 w 342"/>
              <a:gd name="T3" fmla="*/ 0 h 186"/>
              <a:gd name="T4" fmla="*/ 0 60000 65536"/>
              <a:gd name="T5" fmla="*/ 0 60000 65536"/>
            </a:gdLst>
            <a:ahLst/>
            <a:cxnLst>
              <a:cxn ang="T4">
                <a:pos x="T0" y="T1"/>
              </a:cxn>
              <a:cxn ang="T5">
                <a:pos x="T2" y="T3"/>
              </a:cxn>
            </a:cxnLst>
            <a:rect l="0" t="0" r="r" b="b"/>
            <a:pathLst>
              <a:path w="342" h="186">
                <a:moveTo>
                  <a:pt x="0" y="186"/>
                </a:moveTo>
                <a:lnTo>
                  <a:pt x="342" y="0"/>
                </a:lnTo>
              </a:path>
            </a:pathLst>
          </a:custGeom>
          <a:noFill/>
          <a:ln w="12700" cmpd="sng">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351" name="Oval 5"/>
          <p:cNvSpPr>
            <a:spLocks noChangeArrowheads="1"/>
          </p:cNvSpPr>
          <p:nvPr/>
        </p:nvSpPr>
        <p:spPr bwMode="auto">
          <a:xfrm>
            <a:off x="4006845" y="2178610"/>
            <a:ext cx="496888" cy="12858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352" name="Line 6"/>
          <p:cNvSpPr>
            <a:spLocks noChangeShapeType="1"/>
          </p:cNvSpPr>
          <p:nvPr/>
        </p:nvSpPr>
        <p:spPr bwMode="auto">
          <a:xfrm>
            <a:off x="4006845" y="2167497"/>
            <a:ext cx="1588" cy="793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353" name="Line 7"/>
          <p:cNvSpPr>
            <a:spLocks noChangeShapeType="1"/>
          </p:cNvSpPr>
          <p:nvPr/>
        </p:nvSpPr>
        <p:spPr bwMode="auto">
          <a:xfrm>
            <a:off x="4503733" y="2167497"/>
            <a:ext cx="1587" cy="793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354" name="Rectangle 8"/>
          <p:cNvSpPr>
            <a:spLocks noChangeArrowheads="1"/>
          </p:cNvSpPr>
          <p:nvPr/>
        </p:nvSpPr>
        <p:spPr bwMode="auto">
          <a:xfrm>
            <a:off x="4006845" y="2167497"/>
            <a:ext cx="492125" cy="77788"/>
          </a:xfrm>
          <a:prstGeom prst="rect">
            <a:avLst/>
          </a:prstGeom>
          <a:solidFill>
            <a:schemeClr va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endParaRPr lang="zh-CN" altLang="zh-CN">
              <a:latin typeface="微软雅黑" panose="020B0503020204020204" pitchFamily="34" charset="-122"/>
              <a:ea typeface="微软雅黑" panose="020B0503020204020204" pitchFamily="34" charset="-122"/>
            </a:endParaRPr>
          </a:p>
        </p:txBody>
      </p:sp>
      <p:sp>
        <p:nvSpPr>
          <p:cNvPr id="355" name="Oval 9"/>
          <p:cNvSpPr>
            <a:spLocks noChangeArrowheads="1"/>
          </p:cNvSpPr>
          <p:nvPr/>
        </p:nvSpPr>
        <p:spPr bwMode="auto">
          <a:xfrm>
            <a:off x="4002083" y="2073835"/>
            <a:ext cx="496887" cy="150812"/>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356" name="Oval 10"/>
          <p:cNvSpPr>
            <a:spLocks noChangeArrowheads="1"/>
          </p:cNvSpPr>
          <p:nvPr/>
        </p:nvSpPr>
        <p:spPr bwMode="auto">
          <a:xfrm>
            <a:off x="4752970" y="1697597"/>
            <a:ext cx="496888" cy="128588"/>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357" name="Line 11"/>
          <p:cNvSpPr>
            <a:spLocks noChangeShapeType="1"/>
          </p:cNvSpPr>
          <p:nvPr/>
        </p:nvSpPr>
        <p:spPr bwMode="auto">
          <a:xfrm>
            <a:off x="4752970" y="1686485"/>
            <a:ext cx="1588" cy="793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358" name="Line 12"/>
          <p:cNvSpPr>
            <a:spLocks noChangeShapeType="1"/>
          </p:cNvSpPr>
          <p:nvPr/>
        </p:nvSpPr>
        <p:spPr bwMode="auto">
          <a:xfrm>
            <a:off x="5249858" y="1686485"/>
            <a:ext cx="1587" cy="793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359" name="Rectangle 13"/>
          <p:cNvSpPr>
            <a:spLocks noChangeArrowheads="1"/>
          </p:cNvSpPr>
          <p:nvPr/>
        </p:nvSpPr>
        <p:spPr bwMode="auto">
          <a:xfrm>
            <a:off x="4752970" y="1686485"/>
            <a:ext cx="492125" cy="77787"/>
          </a:xfrm>
          <a:prstGeom prst="rect">
            <a:avLst/>
          </a:prstGeom>
          <a:solidFill>
            <a:schemeClr va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endParaRPr lang="zh-CN" altLang="zh-CN">
              <a:latin typeface="微软雅黑" panose="020B0503020204020204" pitchFamily="34" charset="-122"/>
              <a:ea typeface="微软雅黑" panose="020B0503020204020204" pitchFamily="34" charset="-122"/>
            </a:endParaRPr>
          </a:p>
        </p:txBody>
      </p:sp>
      <p:sp>
        <p:nvSpPr>
          <p:cNvPr id="360" name="Oval 14"/>
          <p:cNvSpPr>
            <a:spLocks noChangeArrowheads="1"/>
          </p:cNvSpPr>
          <p:nvPr/>
        </p:nvSpPr>
        <p:spPr bwMode="auto">
          <a:xfrm>
            <a:off x="4748208" y="1592822"/>
            <a:ext cx="496887" cy="1508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361" name="Oval 15"/>
          <p:cNvSpPr>
            <a:spLocks noChangeArrowheads="1"/>
          </p:cNvSpPr>
          <p:nvPr/>
        </p:nvSpPr>
        <p:spPr bwMode="auto">
          <a:xfrm>
            <a:off x="5837233" y="1691247"/>
            <a:ext cx="495300" cy="128588"/>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362" name="Line 16"/>
          <p:cNvSpPr>
            <a:spLocks noChangeShapeType="1"/>
          </p:cNvSpPr>
          <p:nvPr/>
        </p:nvSpPr>
        <p:spPr bwMode="auto">
          <a:xfrm>
            <a:off x="5837233" y="1680135"/>
            <a:ext cx="1587" cy="793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363" name="Line 17"/>
          <p:cNvSpPr>
            <a:spLocks noChangeShapeType="1"/>
          </p:cNvSpPr>
          <p:nvPr/>
        </p:nvSpPr>
        <p:spPr bwMode="auto">
          <a:xfrm>
            <a:off x="6332533" y="1680135"/>
            <a:ext cx="1587" cy="793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364" name="Rectangle 18"/>
          <p:cNvSpPr>
            <a:spLocks noChangeArrowheads="1"/>
          </p:cNvSpPr>
          <p:nvPr/>
        </p:nvSpPr>
        <p:spPr bwMode="auto">
          <a:xfrm>
            <a:off x="5837233" y="1680135"/>
            <a:ext cx="490537" cy="77787"/>
          </a:xfrm>
          <a:prstGeom prst="rect">
            <a:avLst/>
          </a:prstGeom>
          <a:solidFill>
            <a:schemeClr va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endParaRPr lang="zh-CN" altLang="zh-CN">
              <a:latin typeface="微软雅黑" panose="020B0503020204020204" pitchFamily="34" charset="-122"/>
              <a:ea typeface="微软雅黑" panose="020B0503020204020204" pitchFamily="34" charset="-122"/>
            </a:endParaRPr>
          </a:p>
        </p:txBody>
      </p:sp>
      <p:sp>
        <p:nvSpPr>
          <p:cNvPr id="365" name="Oval 19"/>
          <p:cNvSpPr>
            <a:spLocks noChangeArrowheads="1"/>
          </p:cNvSpPr>
          <p:nvPr/>
        </p:nvSpPr>
        <p:spPr bwMode="auto">
          <a:xfrm>
            <a:off x="5841995" y="1591235"/>
            <a:ext cx="495300" cy="150812"/>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366" name="未知"/>
          <p:cNvSpPr>
            <a:spLocks/>
          </p:cNvSpPr>
          <p:nvPr/>
        </p:nvSpPr>
        <p:spPr bwMode="auto">
          <a:xfrm>
            <a:off x="6100758" y="1837297"/>
            <a:ext cx="74612" cy="862013"/>
          </a:xfrm>
          <a:custGeom>
            <a:avLst/>
            <a:gdLst>
              <a:gd name="T0" fmla="*/ 0 w 1"/>
              <a:gd name="T1" fmla="*/ 0 h 522"/>
              <a:gd name="T2" fmla="*/ 0 w 1"/>
              <a:gd name="T3" fmla="*/ 1423498874 h 522"/>
              <a:gd name="T4" fmla="*/ 0 60000 65536"/>
              <a:gd name="T5" fmla="*/ 0 60000 65536"/>
            </a:gdLst>
            <a:ahLst/>
            <a:cxnLst>
              <a:cxn ang="T4">
                <a:pos x="T0" y="T1"/>
              </a:cxn>
              <a:cxn ang="T5">
                <a:pos x="T2" y="T3"/>
              </a:cxn>
            </a:cxnLst>
            <a:rect l="0" t="0" r="r" b="b"/>
            <a:pathLst>
              <a:path w="1" h="522">
                <a:moveTo>
                  <a:pt x="0" y="0"/>
                </a:moveTo>
                <a:lnTo>
                  <a:pt x="0" y="522"/>
                </a:lnTo>
              </a:path>
            </a:pathLst>
          </a:custGeom>
          <a:noFill/>
          <a:ln w="12700" cmpd="sng">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367" name="未知"/>
          <p:cNvSpPr>
            <a:spLocks/>
          </p:cNvSpPr>
          <p:nvPr/>
        </p:nvSpPr>
        <p:spPr bwMode="auto">
          <a:xfrm>
            <a:off x="5000620" y="1846822"/>
            <a:ext cx="1588" cy="852488"/>
          </a:xfrm>
          <a:custGeom>
            <a:avLst/>
            <a:gdLst>
              <a:gd name="T0" fmla="*/ 0 w 1"/>
              <a:gd name="T1" fmla="*/ 0 h 537"/>
              <a:gd name="T2" fmla="*/ 0 w 1"/>
              <a:gd name="T3" fmla="*/ 1353325494 h 537"/>
              <a:gd name="T4" fmla="*/ 0 60000 65536"/>
              <a:gd name="T5" fmla="*/ 0 60000 65536"/>
            </a:gdLst>
            <a:ahLst/>
            <a:cxnLst>
              <a:cxn ang="T4">
                <a:pos x="T0" y="T1"/>
              </a:cxn>
              <a:cxn ang="T5">
                <a:pos x="T2" y="T3"/>
              </a:cxn>
            </a:cxnLst>
            <a:rect l="0" t="0" r="r" b="b"/>
            <a:pathLst>
              <a:path w="1" h="537">
                <a:moveTo>
                  <a:pt x="0" y="0"/>
                </a:moveTo>
                <a:lnTo>
                  <a:pt x="0" y="537"/>
                </a:lnTo>
              </a:path>
            </a:pathLst>
          </a:custGeom>
          <a:noFill/>
          <a:ln w="12700" cmpd="sng">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368" name="未知"/>
          <p:cNvSpPr>
            <a:spLocks/>
          </p:cNvSpPr>
          <p:nvPr/>
        </p:nvSpPr>
        <p:spPr bwMode="auto">
          <a:xfrm>
            <a:off x="5272083" y="2823135"/>
            <a:ext cx="581025" cy="1587"/>
          </a:xfrm>
          <a:custGeom>
            <a:avLst/>
            <a:gdLst>
              <a:gd name="T0" fmla="*/ 922377188 w 366"/>
              <a:gd name="T1" fmla="*/ 0 h 1"/>
              <a:gd name="T2" fmla="*/ 0 w 366"/>
              <a:gd name="T3" fmla="*/ 0 h 1"/>
              <a:gd name="T4" fmla="*/ 0 60000 65536"/>
              <a:gd name="T5" fmla="*/ 0 60000 65536"/>
            </a:gdLst>
            <a:ahLst/>
            <a:cxnLst>
              <a:cxn ang="T4">
                <a:pos x="T0" y="T1"/>
              </a:cxn>
              <a:cxn ang="T5">
                <a:pos x="T2" y="T3"/>
              </a:cxn>
            </a:cxnLst>
            <a:rect l="0" t="0" r="r" b="b"/>
            <a:pathLst>
              <a:path w="366" h="1">
                <a:moveTo>
                  <a:pt x="366" y="0"/>
                </a:moveTo>
                <a:lnTo>
                  <a:pt x="0" y="0"/>
                </a:lnTo>
              </a:path>
            </a:pathLst>
          </a:custGeom>
          <a:noFill/>
          <a:ln w="12700" cmpd="sng">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369" name="未知"/>
          <p:cNvSpPr>
            <a:spLocks/>
          </p:cNvSpPr>
          <p:nvPr/>
        </p:nvSpPr>
        <p:spPr bwMode="auto">
          <a:xfrm>
            <a:off x="4333870" y="2308785"/>
            <a:ext cx="438150" cy="419100"/>
          </a:xfrm>
          <a:custGeom>
            <a:avLst/>
            <a:gdLst>
              <a:gd name="T0" fmla="*/ 695563125 w 276"/>
              <a:gd name="T1" fmla="*/ 665321250 h 264"/>
              <a:gd name="T2" fmla="*/ 0 w 276"/>
              <a:gd name="T3" fmla="*/ 0 h 264"/>
              <a:gd name="T4" fmla="*/ 0 60000 65536"/>
              <a:gd name="T5" fmla="*/ 0 60000 65536"/>
            </a:gdLst>
            <a:ahLst/>
            <a:cxnLst>
              <a:cxn ang="T4">
                <a:pos x="T0" y="T1"/>
              </a:cxn>
              <a:cxn ang="T5">
                <a:pos x="T2" y="T3"/>
              </a:cxn>
            </a:cxnLst>
            <a:rect l="0" t="0" r="r" b="b"/>
            <a:pathLst>
              <a:path w="276" h="264">
                <a:moveTo>
                  <a:pt x="276" y="264"/>
                </a:moveTo>
                <a:lnTo>
                  <a:pt x="0" y="0"/>
                </a:lnTo>
              </a:path>
            </a:pathLst>
          </a:custGeom>
          <a:noFill/>
          <a:ln w="12700" cmpd="sng">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370" name="未知"/>
          <p:cNvSpPr>
            <a:spLocks/>
          </p:cNvSpPr>
          <p:nvPr/>
        </p:nvSpPr>
        <p:spPr bwMode="auto">
          <a:xfrm>
            <a:off x="5262558" y="1727760"/>
            <a:ext cx="581025" cy="1587"/>
          </a:xfrm>
          <a:custGeom>
            <a:avLst/>
            <a:gdLst>
              <a:gd name="T0" fmla="*/ 922377188 w 366"/>
              <a:gd name="T1" fmla="*/ 0 h 1"/>
              <a:gd name="T2" fmla="*/ 0 w 366"/>
              <a:gd name="T3" fmla="*/ 0 h 1"/>
              <a:gd name="T4" fmla="*/ 0 60000 65536"/>
              <a:gd name="T5" fmla="*/ 0 60000 65536"/>
            </a:gdLst>
            <a:ahLst/>
            <a:cxnLst>
              <a:cxn ang="T4">
                <a:pos x="T0" y="T1"/>
              </a:cxn>
              <a:cxn ang="T5">
                <a:pos x="T2" y="T3"/>
              </a:cxn>
            </a:cxnLst>
            <a:rect l="0" t="0" r="r" b="b"/>
            <a:pathLst>
              <a:path w="366" h="1">
                <a:moveTo>
                  <a:pt x="366" y="0"/>
                </a:moveTo>
                <a:lnTo>
                  <a:pt x="0" y="0"/>
                </a:lnTo>
              </a:path>
            </a:pathLst>
          </a:custGeom>
          <a:noFill/>
          <a:ln w="12700" cmpd="sng">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nvGrpSpPr>
          <p:cNvPr id="371" name="Group 25"/>
          <p:cNvGrpSpPr>
            <a:grpSpLocks/>
          </p:cNvGrpSpPr>
          <p:nvPr/>
        </p:nvGrpSpPr>
        <p:grpSpPr bwMode="auto">
          <a:xfrm>
            <a:off x="4073379" y="1997635"/>
            <a:ext cx="346377" cy="369888"/>
            <a:chOff x="7" y="0"/>
            <a:chExt cx="221" cy="233"/>
          </a:xfrm>
        </p:grpSpPr>
        <p:sp>
          <p:nvSpPr>
            <p:cNvPr id="415" name="Rectangle 26"/>
            <p:cNvSpPr>
              <a:spLocks noChangeArrowheads="1"/>
            </p:cNvSpPr>
            <p:nvPr/>
          </p:nvSpPr>
          <p:spPr bwMode="auto">
            <a:xfrm>
              <a:off x="42" y="61"/>
              <a:ext cx="144" cy="132"/>
            </a:xfrm>
            <a:prstGeom prst="rect">
              <a:avLst/>
            </a:prstGeom>
            <a:solidFill>
              <a:schemeClr va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416" name="Text Box 27"/>
            <p:cNvSpPr txBox="1">
              <a:spLocks noChangeArrowheads="1"/>
            </p:cNvSpPr>
            <p:nvPr/>
          </p:nvSpPr>
          <p:spPr bwMode="auto">
            <a:xfrm>
              <a:off x="7" y="0"/>
              <a:ext cx="221"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zh-CN">
                  <a:latin typeface="微软雅黑" panose="020B0503020204020204" pitchFamily="34" charset="-122"/>
                  <a:ea typeface="微软雅黑" panose="020B0503020204020204" pitchFamily="34" charset="-122"/>
                </a:rPr>
                <a:t>A</a:t>
              </a:r>
            </a:p>
          </p:txBody>
        </p:sp>
      </p:grpSp>
      <p:grpSp>
        <p:nvGrpSpPr>
          <p:cNvPr id="372" name="Group 28"/>
          <p:cNvGrpSpPr>
            <a:grpSpLocks/>
          </p:cNvGrpSpPr>
          <p:nvPr/>
        </p:nvGrpSpPr>
        <p:grpSpPr bwMode="auto">
          <a:xfrm>
            <a:off x="4762495" y="2588185"/>
            <a:ext cx="501650" cy="369888"/>
            <a:chOff x="0" y="0"/>
            <a:chExt cx="316" cy="233"/>
          </a:xfrm>
        </p:grpSpPr>
        <p:sp>
          <p:nvSpPr>
            <p:cNvPr id="407" name="Oval 29"/>
            <p:cNvSpPr>
              <a:spLocks noChangeArrowheads="1"/>
            </p:cNvSpPr>
            <p:nvPr/>
          </p:nvSpPr>
          <p:spPr bwMode="auto">
            <a:xfrm>
              <a:off x="3" y="114"/>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408" name="Line 30"/>
            <p:cNvSpPr>
              <a:spLocks noChangeShapeType="1"/>
            </p:cNvSpPr>
            <p:nvPr/>
          </p:nvSpPr>
          <p:spPr bwMode="auto">
            <a:xfrm>
              <a:off x="3" y="10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09" name="Line 31"/>
            <p:cNvSpPr>
              <a:spLocks noChangeShapeType="1"/>
            </p:cNvSpPr>
            <p:nvPr/>
          </p:nvSpPr>
          <p:spPr bwMode="auto">
            <a:xfrm>
              <a:off x="316" y="10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10" name="Rectangle 32"/>
            <p:cNvSpPr>
              <a:spLocks noChangeArrowheads="1"/>
            </p:cNvSpPr>
            <p:nvPr/>
          </p:nvSpPr>
          <p:spPr bwMode="auto">
            <a:xfrm>
              <a:off x="3" y="107"/>
              <a:ext cx="310" cy="49"/>
            </a:xfrm>
            <a:prstGeom prst="rect">
              <a:avLst/>
            </a:prstGeom>
            <a:solidFill>
              <a:schemeClr va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endParaRPr lang="zh-CN" altLang="zh-CN">
                <a:latin typeface="微软雅黑" panose="020B0503020204020204" pitchFamily="34" charset="-122"/>
                <a:ea typeface="微软雅黑" panose="020B0503020204020204" pitchFamily="34" charset="-122"/>
              </a:endParaRPr>
            </a:p>
          </p:txBody>
        </p:sp>
        <p:sp>
          <p:nvSpPr>
            <p:cNvPr id="411" name="Oval 33"/>
            <p:cNvSpPr>
              <a:spLocks noChangeArrowheads="1"/>
            </p:cNvSpPr>
            <p:nvPr/>
          </p:nvSpPr>
          <p:spPr bwMode="auto">
            <a:xfrm>
              <a:off x="0" y="48"/>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grpSp>
          <p:nvGrpSpPr>
            <p:cNvPr id="412" name="Group 34"/>
            <p:cNvGrpSpPr>
              <a:grpSpLocks/>
            </p:cNvGrpSpPr>
            <p:nvPr/>
          </p:nvGrpSpPr>
          <p:grpSpPr bwMode="auto">
            <a:xfrm>
              <a:off x="63" y="0"/>
              <a:ext cx="196" cy="233"/>
              <a:chOff x="10" y="0"/>
              <a:chExt cx="199" cy="233"/>
            </a:xfrm>
          </p:grpSpPr>
          <p:sp>
            <p:nvSpPr>
              <p:cNvPr id="413" name="Rectangle 35"/>
              <p:cNvSpPr>
                <a:spLocks noChangeArrowheads="1"/>
              </p:cNvSpPr>
              <p:nvPr/>
            </p:nvSpPr>
            <p:spPr bwMode="auto">
              <a:xfrm>
                <a:off x="34" y="61"/>
                <a:ext cx="144" cy="132"/>
              </a:xfrm>
              <a:prstGeom prst="rect">
                <a:avLst/>
              </a:prstGeom>
              <a:solidFill>
                <a:schemeClr va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414" name="Text Box 36"/>
              <p:cNvSpPr txBox="1">
                <a:spLocks noChangeArrowheads="1"/>
              </p:cNvSpPr>
              <p:nvPr/>
            </p:nvSpPr>
            <p:spPr bwMode="auto">
              <a:xfrm>
                <a:off x="10" y="0"/>
                <a:ext cx="199"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zh-CN">
                    <a:latin typeface="微软雅黑" panose="020B0503020204020204" pitchFamily="34" charset="-122"/>
                    <a:ea typeface="微软雅黑" panose="020B0503020204020204" pitchFamily="34" charset="-122"/>
                  </a:rPr>
                  <a:t>E</a:t>
                </a:r>
              </a:p>
            </p:txBody>
          </p:sp>
        </p:grpSp>
      </p:grpSp>
      <p:grpSp>
        <p:nvGrpSpPr>
          <p:cNvPr id="373" name="Group 37"/>
          <p:cNvGrpSpPr>
            <a:grpSpLocks/>
          </p:cNvGrpSpPr>
          <p:nvPr/>
        </p:nvGrpSpPr>
        <p:grpSpPr bwMode="auto">
          <a:xfrm>
            <a:off x="5859458" y="2621522"/>
            <a:ext cx="501650" cy="369888"/>
            <a:chOff x="0" y="0"/>
            <a:chExt cx="316" cy="233"/>
          </a:xfrm>
        </p:grpSpPr>
        <p:sp>
          <p:nvSpPr>
            <p:cNvPr id="399" name="Oval 38"/>
            <p:cNvSpPr>
              <a:spLocks noChangeArrowheads="1"/>
            </p:cNvSpPr>
            <p:nvPr/>
          </p:nvSpPr>
          <p:spPr bwMode="auto">
            <a:xfrm>
              <a:off x="3" y="120"/>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400" name="Line 39"/>
            <p:cNvSpPr>
              <a:spLocks noChangeShapeType="1"/>
            </p:cNvSpPr>
            <p:nvPr/>
          </p:nvSpPr>
          <p:spPr bwMode="auto">
            <a:xfrm>
              <a:off x="3" y="1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01" name="Line 40"/>
            <p:cNvSpPr>
              <a:spLocks noChangeShapeType="1"/>
            </p:cNvSpPr>
            <p:nvPr/>
          </p:nvSpPr>
          <p:spPr bwMode="auto">
            <a:xfrm>
              <a:off x="316" y="113"/>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02" name="Rectangle 41"/>
            <p:cNvSpPr>
              <a:spLocks noChangeArrowheads="1"/>
            </p:cNvSpPr>
            <p:nvPr/>
          </p:nvSpPr>
          <p:spPr bwMode="auto">
            <a:xfrm>
              <a:off x="3" y="113"/>
              <a:ext cx="310" cy="49"/>
            </a:xfrm>
            <a:prstGeom prst="rect">
              <a:avLst/>
            </a:prstGeom>
            <a:solidFill>
              <a:schemeClr va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endParaRPr lang="zh-CN" altLang="zh-CN">
                <a:latin typeface="微软雅黑" panose="020B0503020204020204" pitchFamily="34" charset="-122"/>
                <a:ea typeface="微软雅黑" panose="020B0503020204020204" pitchFamily="34" charset="-122"/>
              </a:endParaRPr>
            </a:p>
          </p:txBody>
        </p:sp>
        <p:sp>
          <p:nvSpPr>
            <p:cNvPr id="403" name="Oval 42"/>
            <p:cNvSpPr>
              <a:spLocks noChangeArrowheads="1"/>
            </p:cNvSpPr>
            <p:nvPr/>
          </p:nvSpPr>
          <p:spPr bwMode="auto">
            <a:xfrm>
              <a:off x="0" y="54"/>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grpSp>
          <p:nvGrpSpPr>
            <p:cNvPr id="404" name="Group 43"/>
            <p:cNvGrpSpPr>
              <a:grpSpLocks/>
            </p:cNvGrpSpPr>
            <p:nvPr/>
          </p:nvGrpSpPr>
          <p:grpSpPr bwMode="auto">
            <a:xfrm>
              <a:off x="56" y="0"/>
              <a:ext cx="227" cy="233"/>
              <a:chOff x="2" y="0"/>
              <a:chExt cx="230" cy="233"/>
            </a:xfrm>
          </p:grpSpPr>
          <p:sp>
            <p:nvSpPr>
              <p:cNvPr id="405" name="Rectangle 44"/>
              <p:cNvSpPr>
                <a:spLocks noChangeArrowheads="1"/>
              </p:cNvSpPr>
              <p:nvPr/>
            </p:nvSpPr>
            <p:spPr bwMode="auto">
              <a:xfrm>
                <a:off x="41" y="61"/>
                <a:ext cx="144" cy="132"/>
              </a:xfrm>
              <a:prstGeom prst="rect">
                <a:avLst/>
              </a:prstGeom>
              <a:solidFill>
                <a:schemeClr va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406" name="Text Box 45"/>
              <p:cNvSpPr txBox="1">
                <a:spLocks noChangeArrowheads="1"/>
              </p:cNvSpPr>
              <p:nvPr/>
            </p:nvSpPr>
            <p:spPr bwMode="auto">
              <a:xfrm>
                <a:off x="2" y="0"/>
                <a:ext cx="230"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zh-CN">
                    <a:latin typeface="微软雅黑" panose="020B0503020204020204" pitchFamily="34" charset="-122"/>
                    <a:ea typeface="微软雅黑" panose="020B0503020204020204" pitchFamily="34" charset="-122"/>
                  </a:rPr>
                  <a:t>D</a:t>
                </a:r>
              </a:p>
            </p:txBody>
          </p:sp>
        </p:grpSp>
      </p:grpSp>
      <p:grpSp>
        <p:nvGrpSpPr>
          <p:cNvPr id="374" name="Group 46"/>
          <p:cNvGrpSpPr>
            <a:grpSpLocks/>
          </p:cNvGrpSpPr>
          <p:nvPr/>
        </p:nvGrpSpPr>
        <p:grpSpPr bwMode="auto">
          <a:xfrm>
            <a:off x="5926133" y="1511860"/>
            <a:ext cx="338116" cy="369888"/>
            <a:chOff x="0" y="0"/>
            <a:chExt cx="216" cy="233"/>
          </a:xfrm>
        </p:grpSpPr>
        <p:sp>
          <p:nvSpPr>
            <p:cNvPr id="397" name="Rectangle 47"/>
            <p:cNvSpPr>
              <a:spLocks noChangeArrowheads="1"/>
            </p:cNvSpPr>
            <p:nvPr/>
          </p:nvSpPr>
          <p:spPr bwMode="auto">
            <a:xfrm>
              <a:off x="32" y="61"/>
              <a:ext cx="144" cy="132"/>
            </a:xfrm>
            <a:prstGeom prst="rect">
              <a:avLst/>
            </a:prstGeom>
            <a:solidFill>
              <a:schemeClr va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398" name="Text Box 48"/>
            <p:cNvSpPr txBox="1">
              <a:spLocks noChangeArrowheads="1"/>
            </p:cNvSpPr>
            <p:nvPr/>
          </p:nvSpPr>
          <p:spPr bwMode="auto">
            <a:xfrm>
              <a:off x="0" y="0"/>
              <a:ext cx="21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zh-CN">
                  <a:latin typeface="微软雅黑" panose="020B0503020204020204" pitchFamily="34" charset="-122"/>
                  <a:ea typeface="微软雅黑" panose="020B0503020204020204" pitchFamily="34" charset="-122"/>
                </a:rPr>
                <a:t>C</a:t>
              </a:r>
            </a:p>
          </p:txBody>
        </p:sp>
      </p:grpSp>
      <p:grpSp>
        <p:nvGrpSpPr>
          <p:cNvPr id="375" name="Group 49"/>
          <p:cNvGrpSpPr>
            <a:grpSpLocks/>
          </p:cNvGrpSpPr>
          <p:nvPr/>
        </p:nvGrpSpPr>
        <p:grpSpPr bwMode="auto">
          <a:xfrm>
            <a:off x="4844937" y="1511860"/>
            <a:ext cx="328829" cy="369888"/>
            <a:chOff x="5" y="0"/>
            <a:chExt cx="210" cy="233"/>
          </a:xfrm>
        </p:grpSpPr>
        <p:sp>
          <p:nvSpPr>
            <p:cNvPr id="395" name="Rectangle 50"/>
            <p:cNvSpPr>
              <a:spLocks noChangeArrowheads="1"/>
            </p:cNvSpPr>
            <p:nvPr/>
          </p:nvSpPr>
          <p:spPr bwMode="auto">
            <a:xfrm>
              <a:off x="34" y="61"/>
              <a:ext cx="144" cy="132"/>
            </a:xfrm>
            <a:prstGeom prst="rect">
              <a:avLst/>
            </a:prstGeom>
            <a:solidFill>
              <a:schemeClr va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396" name="Text Box 51"/>
            <p:cNvSpPr txBox="1">
              <a:spLocks noChangeArrowheads="1"/>
            </p:cNvSpPr>
            <p:nvPr/>
          </p:nvSpPr>
          <p:spPr bwMode="auto">
            <a:xfrm>
              <a:off x="5" y="0"/>
              <a:ext cx="210"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zh-CN">
                  <a:latin typeface="微软雅黑" panose="020B0503020204020204" pitchFamily="34" charset="-122"/>
                  <a:ea typeface="微软雅黑" panose="020B0503020204020204" pitchFamily="34" charset="-122"/>
                </a:rPr>
                <a:t>B</a:t>
              </a:r>
            </a:p>
          </p:txBody>
        </p:sp>
      </p:grpSp>
      <p:sp>
        <p:nvSpPr>
          <p:cNvPr id="376" name="Text Box 52"/>
          <p:cNvSpPr txBox="1">
            <a:spLocks noChangeArrowheads="1"/>
          </p:cNvSpPr>
          <p:nvPr/>
        </p:nvSpPr>
        <p:spPr bwMode="auto">
          <a:xfrm>
            <a:off x="4407574" y="1716647"/>
            <a:ext cx="319318"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zh-CN">
                <a:latin typeface="微软雅黑" panose="020B0503020204020204" pitchFamily="34" charset="-122"/>
                <a:ea typeface="微软雅黑" panose="020B0503020204020204" pitchFamily="34" charset="-122"/>
              </a:rPr>
              <a:t>7</a:t>
            </a:r>
          </a:p>
        </p:txBody>
      </p:sp>
      <p:sp>
        <p:nvSpPr>
          <p:cNvPr id="377" name="Text Box 53"/>
          <p:cNvSpPr txBox="1">
            <a:spLocks noChangeArrowheads="1"/>
          </p:cNvSpPr>
          <p:nvPr/>
        </p:nvSpPr>
        <p:spPr bwMode="auto">
          <a:xfrm>
            <a:off x="4960024" y="2064310"/>
            <a:ext cx="319318"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zh-CN">
                <a:latin typeface="微软雅黑" panose="020B0503020204020204" pitchFamily="34" charset="-122"/>
                <a:ea typeface="微软雅黑" panose="020B0503020204020204" pitchFamily="34" charset="-122"/>
              </a:rPr>
              <a:t>8</a:t>
            </a:r>
          </a:p>
        </p:txBody>
      </p:sp>
      <p:sp>
        <p:nvSpPr>
          <p:cNvPr id="378" name="Text Box 54"/>
          <p:cNvSpPr txBox="1">
            <a:spLocks noChangeArrowheads="1"/>
          </p:cNvSpPr>
          <p:nvPr/>
        </p:nvSpPr>
        <p:spPr bwMode="auto">
          <a:xfrm>
            <a:off x="4268667" y="2402447"/>
            <a:ext cx="319318"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zh-CN">
                <a:latin typeface="微软雅黑" panose="020B0503020204020204" pitchFamily="34" charset="-122"/>
                <a:ea typeface="微软雅黑" panose="020B0503020204020204" pitchFamily="34" charset="-122"/>
              </a:rPr>
              <a:t>1</a:t>
            </a:r>
          </a:p>
        </p:txBody>
      </p:sp>
      <p:sp>
        <p:nvSpPr>
          <p:cNvPr id="379" name="Text Box 55"/>
          <p:cNvSpPr txBox="1">
            <a:spLocks noChangeArrowheads="1"/>
          </p:cNvSpPr>
          <p:nvPr/>
        </p:nvSpPr>
        <p:spPr bwMode="auto">
          <a:xfrm>
            <a:off x="5469611" y="2773922"/>
            <a:ext cx="319318"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zh-CN" dirty="0">
                <a:latin typeface="微软雅黑" panose="020B0503020204020204" pitchFamily="34" charset="-122"/>
                <a:ea typeface="微软雅黑" panose="020B0503020204020204" pitchFamily="34" charset="-122"/>
              </a:rPr>
              <a:t>2</a:t>
            </a:r>
          </a:p>
        </p:txBody>
      </p:sp>
      <p:sp>
        <p:nvSpPr>
          <p:cNvPr id="380" name="Text Box 56"/>
          <p:cNvSpPr txBox="1">
            <a:spLocks noChangeArrowheads="1"/>
          </p:cNvSpPr>
          <p:nvPr/>
        </p:nvSpPr>
        <p:spPr bwMode="auto">
          <a:xfrm>
            <a:off x="5402142" y="1421372"/>
            <a:ext cx="319318"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zh-CN">
                <a:latin typeface="微软雅黑" panose="020B0503020204020204" pitchFamily="34" charset="-122"/>
                <a:ea typeface="微软雅黑" panose="020B0503020204020204" pitchFamily="34" charset="-122"/>
              </a:rPr>
              <a:t>1</a:t>
            </a:r>
          </a:p>
        </p:txBody>
      </p:sp>
      <p:sp>
        <p:nvSpPr>
          <p:cNvPr id="381" name="Text Box 57"/>
          <p:cNvSpPr txBox="1">
            <a:spLocks noChangeArrowheads="1"/>
          </p:cNvSpPr>
          <p:nvPr/>
        </p:nvSpPr>
        <p:spPr bwMode="auto">
          <a:xfrm>
            <a:off x="6117311" y="2054785"/>
            <a:ext cx="319318"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zh-CN">
                <a:latin typeface="微软雅黑" panose="020B0503020204020204" pitchFamily="34" charset="-122"/>
                <a:ea typeface="微软雅黑" panose="020B0503020204020204" pitchFamily="34" charset="-122"/>
              </a:rPr>
              <a:t>2</a:t>
            </a:r>
          </a:p>
        </p:txBody>
      </p:sp>
      <p:sp>
        <p:nvSpPr>
          <p:cNvPr id="382" name="Text Box 58"/>
          <p:cNvSpPr txBox="1">
            <a:spLocks noChangeArrowheads="1"/>
          </p:cNvSpPr>
          <p:nvPr/>
        </p:nvSpPr>
        <p:spPr bwMode="auto">
          <a:xfrm>
            <a:off x="752584" y="2275688"/>
            <a:ext cx="599908" cy="2585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a:r>
              <a:rPr lang="zh-CN" altLang="zh-CN" dirty="0">
                <a:latin typeface="微软雅黑" panose="020B0503020204020204" pitchFamily="34" charset="-122"/>
                <a:ea typeface="微软雅黑" panose="020B0503020204020204" pitchFamily="34" charset="-122"/>
              </a:rPr>
              <a:t>D</a:t>
            </a:r>
            <a:r>
              <a:rPr lang="en-US" altLang="zh-CN" baseline="30000" dirty="0">
                <a:latin typeface="微软雅黑" panose="020B0503020204020204" pitchFamily="34" charset="-122"/>
                <a:ea typeface="微软雅黑" panose="020B0503020204020204" pitchFamily="34" charset="-122"/>
              </a:rPr>
              <a:t>E</a:t>
            </a:r>
            <a:r>
              <a:rPr lang="zh-CN" altLang="zh-CN" dirty="0">
                <a:latin typeface="微软雅黑" panose="020B0503020204020204" pitchFamily="34" charset="-122"/>
                <a:ea typeface="微软雅黑" panose="020B0503020204020204" pitchFamily="34" charset="-122"/>
              </a:rPr>
              <a:t>()</a:t>
            </a:r>
          </a:p>
          <a:p>
            <a:pPr algn="r"/>
            <a:endParaRPr lang="zh-CN" altLang="zh-CN" dirty="0">
              <a:latin typeface="微软雅黑" panose="020B0503020204020204" pitchFamily="34" charset="-122"/>
              <a:ea typeface="微软雅黑" panose="020B0503020204020204" pitchFamily="34" charset="-122"/>
            </a:endParaRPr>
          </a:p>
          <a:p>
            <a:pPr algn="r"/>
            <a:r>
              <a:rPr lang="zh-CN" altLang="zh-CN" dirty="0">
                <a:latin typeface="微软雅黑" panose="020B0503020204020204" pitchFamily="34" charset="-122"/>
                <a:ea typeface="微软雅黑" panose="020B0503020204020204" pitchFamily="34" charset="-122"/>
              </a:rPr>
              <a:t>A</a:t>
            </a:r>
          </a:p>
          <a:p>
            <a:pPr algn="r"/>
            <a:endParaRPr lang="zh-CN" altLang="zh-CN" dirty="0">
              <a:latin typeface="微软雅黑" panose="020B0503020204020204" pitchFamily="34" charset="-122"/>
              <a:ea typeface="微软雅黑" panose="020B0503020204020204" pitchFamily="34" charset="-122"/>
            </a:endParaRPr>
          </a:p>
          <a:p>
            <a:pPr algn="r"/>
            <a:r>
              <a:rPr lang="zh-CN" altLang="zh-CN" dirty="0">
                <a:latin typeface="微软雅黑" panose="020B0503020204020204" pitchFamily="34" charset="-122"/>
                <a:ea typeface="微软雅黑" panose="020B0503020204020204" pitchFamily="34" charset="-122"/>
              </a:rPr>
              <a:t>B</a:t>
            </a:r>
          </a:p>
          <a:p>
            <a:pPr algn="r"/>
            <a:endParaRPr lang="zh-CN" altLang="zh-CN" dirty="0">
              <a:latin typeface="微软雅黑" panose="020B0503020204020204" pitchFamily="34" charset="-122"/>
              <a:ea typeface="微软雅黑" panose="020B0503020204020204" pitchFamily="34" charset="-122"/>
            </a:endParaRPr>
          </a:p>
          <a:p>
            <a:pPr algn="r"/>
            <a:r>
              <a:rPr lang="zh-CN" altLang="zh-CN" dirty="0">
                <a:latin typeface="微软雅黑" panose="020B0503020204020204" pitchFamily="34" charset="-122"/>
                <a:ea typeface="微软雅黑" panose="020B0503020204020204" pitchFamily="34" charset="-122"/>
              </a:rPr>
              <a:t>C</a:t>
            </a:r>
          </a:p>
          <a:p>
            <a:pPr algn="r"/>
            <a:endParaRPr lang="zh-CN" altLang="zh-CN" dirty="0">
              <a:latin typeface="微软雅黑" panose="020B0503020204020204" pitchFamily="34" charset="-122"/>
              <a:ea typeface="微软雅黑" panose="020B0503020204020204" pitchFamily="34" charset="-122"/>
            </a:endParaRPr>
          </a:p>
          <a:p>
            <a:pPr algn="r"/>
            <a:r>
              <a:rPr lang="zh-CN" altLang="zh-CN" dirty="0">
                <a:latin typeface="微软雅黑" panose="020B0503020204020204" pitchFamily="34" charset="-122"/>
                <a:ea typeface="微软雅黑" panose="020B0503020204020204" pitchFamily="34" charset="-122"/>
              </a:rPr>
              <a:t>D</a:t>
            </a:r>
          </a:p>
        </p:txBody>
      </p:sp>
      <p:sp>
        <p:nvSpPr>
          <p:cNvPr id="383" name="Text Box 59"/>
          <p:cNvSpPr txBox="1">
            <a:spLocks noChangeArrowheads="1"/>
          </p:cNvSpPr>
          <p:nvPr/>
        </p:nvSpPr>
        <p:spPr bwMode="auto">
          <a:xfrm>
            <a:off x="1558309" y="2275688"/>
            <a:ext cx="346633" cy="2585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a:r>
              <a:rPr lang="zh-CN" altLang="zh-CN" dirty="0">
                <a:latin typeface="微软雅黑" panose="020B0503020204020204" pitchFamily="34" charset="-122"/>
                <a:ea typeface="微软雅黑" panose="020B0503020204020204" pitchFamily="34" charset="-122"/>
              </a:rPr>
              <a:t>A</a:t>
            </a:r>
          </a:p>
          <a:p>
            <a:pPr algn="r"/>
            <a:endParaRPr lang="zh-CN" altLang="zh-CN" dirty="0">
              <a:latin typeface="微软雅黑" panose="020B0503020204020204" pitchFamily="34" charset="-122"/>
              <a:ea typeface="微软雅黑" panose="020B0503020204020204" pitchFamily="34" charset="-122"/>
            </a:endParaRPr>
          </a:p>
          <a:p>
            <a:pPr algn="r"/>
            <a:r>
              <a:rPr lang="zh-CN" altLang="zh-CN" dirty="0">
                <a:latin typeface="微软雅黑" panose="020B0503020204020204" pitchFamily="34" charset="-122"/>
                <a:ea typeface="微软雅黑" panose="020B0503020204020204" pitchFamily="34" charset="-122"/>
              </a:rPr>
              <a:t>1</a:t>
            </a:r>
          </a:p>
          <a:p>
            <a:pPr algn="r"/>
            <a:endParaRPr lang="zh-CN" altLang="zh-CN" dirty="0">
              <a:latin typeface="微软雅黑" panose="020B0503020204020204" pitchFamily="34" charset="-122"/>
              <a:ea typeface="微软雅黑" panose="020B0503020204020204" pitchFamily="34" charset="-122"/>
            </a:endParaRPr>
          </a:p>
          <a:p>
            <a:pPr algn="r"/>
            <a:r>
              <a:rPr lang="zh-CN" altLang="zh-CN" dirty="0">
                <a:latin typeface="微软雅黑" panose="020B0503020204020204" pitchFamily="34" charset="-122"/>
                <a:ea typeface="微软雅黑" panose="020B0503020204020204" pitchFamily="34" charset="-122"/>
              </a:rPr>
              <a:t>7</a:t>
            </a:r>
          </a:p>
          <a:p>
            <a:pPr algn="r"/>
            <a:endParaRPr lang="zh-CN" altLang="zh-CN" dirty="0">
              <a:latin typeface="微软雅黑" panose="020B0503020204020204" pitchFamily="34" charset="-122"/>
              <a:ea typeface="微软雅黑" panose="020B0503020204020204" pitchFamily="34" charset="-122"/>
            </a:endParaRPr>
          </a:p>
          <a:p>
            <a:pPr algn="r"/>
            <a:r>
              <a:rPr lang="zh-CN" altLang="zh-CN" dirty="0">
                <a:latin typeface="微软雅黑" panose="020B0503020204020204" pitchFamily="34" charset="-122"/>
                <a:ea typeface="微软雅黑" panose="020B0503020204020204" pitchFamily="34" charset="-122"/>
              </a:rPr>
              <a:t>6</a:t>
            </a:r>
          </a:p>
          <a:p>
            <a:pPr algn="r"/>
            <a:endParaRPr lang="zh-CN" altLang="zh-CN" dirty="0">
              <a:latin typeface="微软雅黑" panose="020B0503020204020204" pitchFamily="34" charset="-122"/>
              <a:ea typeface="微软雅黑" panose="020B0503020204020204" pitchFamily="34" charset="-122"/>
            </a:endParaRPr>
          </a:p>
          <a:p>
            <a:pPr algn="r"/>
            <a:r>
              <a:rPr lang="zh-CN" altLang="zh-CN" dirty="0">
                <a:latin typeface="微软雅黑" panose="020B0503020204020204" pitchFamily="34" charset="-122"/>
                <a:ea typeface="微软雅黑" panose="020B0503020204020204" pitchFamily="34" charset="-122"/>
              </a:rPr>
              <a:t>4</a:t>
            </a:r>
          </a:p>
        </p:txBody>
      </p:sp>
      <p:sp>
        <p:nvSpPr>
          <p:cNvPr id="384" name="Text Box 60"/>
          <p:cNvSpPr txBox="1">
            <a:spLocks noChangeArrowheads="1"/>
          </p:cNvSpPr>
          <p:nvPr/>
        </p:nvSpPr>
        <p:spPr bwMode="auto">
          <a:xfrm>
            <a:off x="2150754" y="2262006"/>
            <a:ext cx="454035" cy="2585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a:r>
              <a:rPr lang="zh-CN" altLang="zh-CN" dirty="0">
                <a:latin typeface="微软雅黑" panose="020B0503020204020204" pitchFamily="34" charset="-122"/>
                <a:ea typeface="微软雅黑" panose="020B0503020204020204" pitchFamily="34" charset="-122"/>
              </a:rPr>
              <a:t>B</a:t>
            </a:r>
          </a:p>
          <a:p>
            <a:pPr algn="r"/>
            <a:endParaRPr lang="zh-CN" altLang="zh-CN" dirty="0">
              <a:latin typeface="微软雅黑" panose="020B0503020204020204" pitchFamily="34" charset="-122"/>
              <a:ea typeface="微软雅黑" panose="020B0503020204020204" pitchFamily="34" charset="-122"/>
            </a:endParaRPr>
          </a:p>
          <a:p>
            <a:pPr algn="r"/>
            <a:r>
              <a:rPr lang="zh-CN" altLang="zh-CN" dirty="0">
                <a:latin typeface="微软雅黑" panose="020B0503020204020204" pitchFamily="34" charset="-122"/>
                <a:ea typeface="微软雅黑" panose="020B0503020204020204" pitchFamily="34" charset="-122"/>
              </a:rPr>
              <a:t>14</a:t>
            </a:r>
          </a:p>
          <a:p>
            <a:pPr algn="r"/>
            <a:endParaRPr lang="zh-CN" altLang="zh-CN" dirty="0">
              <a:latin typeface="微软雅黑" panose="020B0503020204020204" pitchFamily="34" charset="-122"/>
              <a:ea typeface="微软雅黑" panose="020B0503020204020204" pitchFamily="34" charset="-122"/>
            </a:endParaRPr>
          </a:p>
          <a:p>
            <a:pPr algn="r"/>
            <a:r>
              <a:rPr lang="zh-CN" altLang="zh-CN" dirty="0">
                <a:latin typeface="微软雅黑" panose="020B0503020204020204" pitchFamily="34" charset="-122"/>
                <a:ea typeface="微软雅黑" panose="020B0503020204020204" pitchFamily="34" charset="-122"/>
              </a:rPr>
              <a:t>8</a:t>
            </a:r>
          </a:p>
          <a:p>
            <a:pPr algn="r"/>
            <a:endParaRPr lang="zh-CN" altLang="zh-CN" dirty="0">
              <a:latin typeface="微软雅黑" panose="020B0503020204020204" pitchFamily="34" charset="-122"/>
              <a:ea typeface="微软雅黑" panose="020B0503020204020204" pitchFamily="34" charset="-122"/>
            </a:endParaRPr>
          </a:p>
          <a:p>
            <a:pPr algn="r"/>
            <a:r>
              <a:rPr lang="zh-CN" altLang="zh-CN" dirty="0">
                <a:latin typeface="微软雅黑" panose="020B0503020204020204" pitchFamily="34" charset="-122"/>
                <a:ea typeface="微软雅黑" panose="020B0503020204020204" pitchFamily="34" charset="-122"/>
              </a:rPr>
              <a:t>9</a:t>
            </a:r>
          </a:p>
          <a:p>
            <a:pPr algn="r"/>
            <a:endParaRPr lang="zh-CN" altLang="zh-CN" dirty="0">
              <a:latin typeface="微软雅黑" panose="020B0503020204020204" pitchFamily="34" charset="-122"/>
              <a:ea typeface="微软雅黑" panose="020B0503020204020204" pitchFamily="34" charset="-122"/>
            </a:endParaRPr>
          </a:p>
          <a:p>
            <a:pPr algn="r"/>
            <a:r>
              <a:rPr lang="zh-CN" altLang="zh-CN" dirty="0">
                <a:latin typeface="微软雅黑" panose="020B0503020204020204" pitchFamily="34" charset="-122"/>
                <a:ea typeface="微软雅黑" panose="020B0503020204020204" pitchFamily="34" charset="-122"/>
              </a:rPr>
              <a:t>11</a:t>
            </a:r>
          </a:p>
        </p:txBody>
      </p:sp>
      <p:sp>
        <p:nvSpPr>
          <p:cNvPr id="385" name="Text Box 61"/>
          <p:cNvSpPr txBox="1">
            <a:spLocks noChangeArrowheads="1"/>
          </p:cNvSpPr>
          <p:nvPr/>
        </p:nvSpPr>
        <p:spPr bwMode="auto">
          <a:xfrm>
            <a:off x="2936117" y="2262005"/>
            <a:ext cx="361061" cy="2585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a:r>
              <a:rPr lang="zh-CN" altLang="zh-CN" dirty="0">
                <a:latin typeface="微软雅黑" panose="020B0503020204020204" pitchFamily="34" charset="-122"/>
                <a:ea typeface="微软雅黑" panose="020B0503020204020204" pitchFamily="34" charset="-122"/>
              </a:rPr>
              <a:t>D</a:t>
            </a:r>
          </a:p>
          <a:p>
            <a:pPr algn="r"/>
            <a:endParaRPr lang="zh-CN" altLang="zh-CN" dirty="0">
              <a:latin typeface="微软雅黑" panose="020B0503020204020204" pitchFamily="34" charset="-122"/>
              <a:ea typeface="微软雅黑" panose="020B0503020204020204" pitchFamily="34" charset="-122"/>
            </a:endParaRPr>
          </a:p>
          <a:p>
            <a:pPr algn="r"/>
            <a:r>
              <a:rPr lang="zh-CN" altLang="zh-CN" dirty="0">
                <a:latin typeface="微软雅黑" panose="020B0503020204020204" pitchFamily="34" charset="-122"/>
                <a:ea typeface="微软雅黑" panose="020B0503020204020204" pitchFamily="34" charset="-122"/>
              </a:rPr>
              <a:t>5</a:t>
            </a:r>
          </a:p>
          <a:p>
            <a:pPr algn="r"/>
            <a:endParaRPr lang="zh-CN" altLang="zh-CN" dirty="0">
              <a:latin typeface="微软雅黑" panose="020B0503020204020204" pitchFamily="34" charset="-122"/>
              <a:ea typeface="微软雅黑" panose="020B0503020204020204" pitchFamily="34" charset="-122"/>
            </a:endParaRPr>
          </a:p>
          <a:p>
            <a:pPr algn="r"/>
            <a:r>
              <a:rPr lang="zh-CN" altLang="zh-CN" dirty="0">
                <a:latin typeface="微软雅黑" panose="020B0503020204020204" pitchFamily="34" charset="-122"/>
                <a:ea typeface="微软雅黑" panose="020B0503020204020204" pitchFamily="34" charset="-122"/>
              </a:rPr>
              <a:t>5</a:t>
            </a:r>
          </a:p>
          <a:p>
            <a:pPr algn="r"/>
            <a:endParaRPr lang="zh-CN" altLang="zh-CN" dirty="0">
              <a:latin typeface="微软雅黑" panose="020B0503020204020204" pitchFamily="34" charset="-122"/>
              <a:ea typeface="微软雅黑" panose="020B0503020204020204" pitchFamily="34" charset="-122"/>
            </a:endParaRPr>
          </a:p>
          <a:p>
            <a:pPr algn="r"/>
            <a:r>
              <a:rPr lang="zh-CN" altLang="zh-CN" dirty="0">
                <a:latin typeface="微软雅黑" panose="020B0503020204020204" pitchFamily="34" charset="-122"/>
                <a:ea typeface="微软雅黑" panose="020B0503020204020204" pitchFamily="34" charset="-122"/>
              </a:rPr>
              <a:t>4</a:t>
            </a:r>
          </a:p>
          <a:p>
            <a:pPr algn="r"/>
            <a:endParaRPr lang="zh-CN" altLang="zh-CN" dirty="0">
              <a:latin typeface="微软雅黑" panose="020B0503020204020204" pitchFamily="34" charset="-122"/>
              <a:ea typeface="微软雅黑" panose="020B0503020204020204" pitchFamily="34" charset="-122"/>
            </a:endParaRPr>
          </a:p>
          <a:p>
            <a:pPr algn="r"/>
            <a:r>
              <a:rPr lang="zh-CN" altLang="zh-CN" dirty="0">
                <a:latin typeface="微软雅黑" panose="020B0503020204020204" pitchFamily="34" charset="-122"/>
                <a:ea typeface="微软雅黑" panose="020B0503020204020204" pitchFamily="34" charset="-122"/>
              </a:rPr>
              <a:t>2</a:t>
            </a:r>
          </a:p>
        </p:txBody>
      </p:sp>
      <p:sp>
        <p:nvSpPr>
          <p:cNvPr id="386" name="Line 62"/>
          <p:cNvSpPr>
            <a:spLocks noChangeShapeType="1"/>
          </p:cNvSpPr>
          <p:nvPr/>
        </p:nvSpPr>
        <p:spPr bwMode="auto">
          <a:xfrm>
            <a:off x="782580" y="2826550"/>
            <a:ext cx="2514600" cy="9525"/>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387" name="Line 63"/>
          <p:cNvSpPr>
            <a:spLocks noChangeShapeType="1"/>
          </p:cNvSpPr>
          <p:nvPr/>
        </p:nvSpPr>
        <p:spPr bwMode="auto">
          <a:xfrm flipH="1">
            <a:off x="1449330" y="2483651"/>
            <a:ext cx="0" cy="2205433"/>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389" name="Text Box 65"/>
          <p:cNvSpPr txBox="1">
            <a:spLocks noChangeArrowheads="1"/>
          </p:cNvSpPr>
          <p:nvPr/>
        </p:nvSpPr>
        <p:spPr bwMode="auto">
          <a:xfrm>
            <a:off x="1847871" y="1966125"/>
            <a:ext cx="1107996"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a:r>
              <a:rPr lang="zh-CN" altLang="zh-CN">
                <a:solidFill>
                  <a:schemeClr val="accent2"/>
                </a:solidFill>
                <a:latin typeface="微软雅黑" panose="020B0503020204020204" pitchFamily="34" charset="-122"/>
                <a:ea typeface="微软雅黑" panose="020B0503020204020204" pitchFamily="34" charset="-122"/>
              </a:rPr>
              <a:t>邻居节点</a:t>
            </a:r>
          </a:p>
        </p:txBody>
      </p:sp>
      <p:sp>
        <p:nvSpPr>
          <p:cNvPr id="390" name="Text Box 66"/>
          <p:cNvSpPr txBox="1">
            <a:spLocks noChangeArrowheads="1"/>
          </p:cNvSpPr>
          <p:nvPr/>
        </p:nvSpPr>
        <p:spPr bwMode="auto">
          <a:xfrm rot="16233455">
            <a:off x="-137643" y="3412258"/>
            <a:ext cx="1426993"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a:r>
              <a:rPr lang="zh-CN" altLang="zh-CN" dirty="0">
                <a:solidFill>
                  <a:schemeClr val="accent2"/>
                </a:solidFill>
                <a:latin typeface="微软雅黑" panose="020B0503020204020204" pitchFamily="34" charset="-122"/>
                <a:ea typeface="微软雅黑" panose="020B0503020204020204" pitchFamily="34" charset="-122"/>
              </a:rPr>
              <a:t>destination</a:t>
            </a:r>
          </a:p>
        </p:txBody>
      </p:sp>
      <p:sp>
        <p:nvSpPr>
          <p:cNvPr id="392" name="Text Box 68"/>
          <p:cNvSpPr txBox="1">
            <a:spLocks noChangeArrowheads="1"/>
          </p:cNvSpPr>
          <p:nvPr/>
        </p:nvSpPr>
        <p:spPr bwMode="auto">
          <a:xfrm>
            <a:off x="328173" y="1651809"/>
            <a:ext cx="1717714" cy="276999"/>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zh-CN" dirty="0">
                <a:latin typeface="微软雅黑" panose="020B0503020204020204" pitchFamily="34" charset="-122"/>
                <a:ea typeface="微软雅黑" panose="020B0503020204020204" pitchFamily="34" charset="-122"/>
              </a:rPr>
              <a:t>Distance Table :</a:t>
            </a:r>
          </a:p>
        </p:txBody>
      </p:sp>
      <p:sp>
        <p:nvSpPr>
          <p:cNvPr id="393" name="Text Box 69"/>
          <p:cNvSpPr txBox="1">
            <a:spLocks noChangeArrowheads="1"/>
          </p:cNvSpPr>
          <p:nvPr/>
        </p:nvSpPr>
        <p:spPr bwMode="auto">
          <a:xfrm>
            <a:off x="4428497" y="3294883"/>
            <a:ext cx="1062790" cy="276999"/>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zh-CN" dirty="0">
                <a:latin typeface="微软雅黑" panose="020B0503020204020204" pitchFamily="34" charset="-122"/>
                <a:ea typeface="微软雅黑" panose="020B0503020204020204" pitchFamily="34" charset="-122"/>
              </a:rPr>
              <a:t>Cost List :</a:t>
            </a:r>
          </a:p>
        </p:txBody>
      </p:sp>
      <p:sp>
        <p:nvSpPr>
          <p:cNvPr id="394" name="Text Box 70"/>
          <p:cNvSpPr txBox="1">
            <a:spLocks noChangeArrowheads="1"/>
          </p:cNvSpPr>
          <p:nvPr/>
        </p:nvSpPr>
        <p:spPr bwMode="auto">
          <a:xfrm>
            <a:off x="4617158" y="3643320"/>
            <a:ext cx="121026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zh-CN" dirty="0">
                <a:latin typeface="微软雅黑" panose="020B0503020204020204" pitchFamily="34" charset="-122"/>
                <a:ea typeface="微软雅黑" panose="020B0503020204020204" pitchFamily="34" charset="-122"/>
              </a:rPr>
              <a:t>c (E, A) = 1</a:t>
            </a:r>
          </a:p>
          <a:p>
            <a:pPr algn="ctr" eaLnBrk="1" hangingPunct="1"/>
            <a:r>
              <a:rPr lang="zh-CN" altLang="zh-CN" dirty="0">
                <a:latin typeface="微软雅黑" panose="020B0503020204020204" pitchFamily="34" charset="-122"/>
                <a:ea typeface="微软雅黑" panose="020B0503020204020204" pitchFamily="34" charset="-122"/>
              </a:rPr>
              <a:t>c (E, B) = 8</a:t>
            </a:r>
          </a:p>
          <a:p>
            <a:pPr algn="ctr" eaLnBrk="1" hangingPunct="1"/>
            <a:r>
              <a:rPr lang="zh-CN" altLang="zh-CN" dirty="0">
                <a:latin typeface="微软雅黑" panose="020B0503020204020204" pitchFamily="34" charset="-122"/>
                <a:ea typeface="微软雅黑" panose="020B0503020204020204" pitchFamily="34" charset="-122"/>
              </a:rPr>
              <a:t>c (E, D) = 2</a:t>
            </a:r>
          </a:p>
        </p:txBody>
      </p:sp>
      <p:sp>
        <p:nvSpPr>
          <p:cNvPr id="71" name="Rectangle 2"/>
          <p:cNvSpPr txBox="1">
            <a:spLocks noChangeArrowheads="1"/>
          </p:cNvSpPr>
          <p:nvPr/>
        </p:nvSpPr>
        <p:spPr>
          <a:xfrm>
            <a:off x="914400" y="191143"/>
            <a:ext cx="5800740" cy="461665"/>
          </a:xfrm>
          <a:prstGeom prst="rect">
            <a:avLst/>
          </a:prstGeom>
        </p:spPr>
        <p:txBody>
          <a:bodyPr vert="horz" wrap="square" lIns="91440" tIns="45720" rIns="91440" bIns="4572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400" b="1" dirty="0">
                <a:latin typeface="微软雅黑" pitchFamily="34" charset="-122"/>
                <a:ea typeface="微软雅黑" pitchFamily="34" charset="-122"/>
                <a:cs typeface="+mj-cs"/>
              </a:rPr>
              <a:t>距离向量路由算法</a:t>
            </a:r>
            <a:r>
              <a:rPr lang="en-US" altLang="zh-CN" sz="2400" b="1" dirty="0">
                <a:latin typeface="微软雅黑" pitchFamily="34" charset="-122"/>
                <a:ea typeface="微软雅黑" pitchFamily="34" charset="-122"/>
                <a:cs typeface="+mj-cs"/>
              </a:rPr>
              <a:t> — </a:t>
            </a:r>
            <a:r>
              <a:rPr lang="zh-CN" altLang="en-US" sz="2400" b="1" dirty="0">
                <a:latin typeface="微软雅黑" pitchFamily="34" charset="-122"/>
                <a:ea typeface="微软雅黑" pitchFamily="34" charset="-122"/>
                <a:cs typeface="+mj-cs"/>
              </a:rPr>
              <a:t>数据结构（续）</a:t>
            </a:r>
            <a:endParaRPr kumimoji="0" lang="zh-CN" altLang="en-US"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j-cs"/>
            </a:endParaRPr>
          </a:p>
        </p:txBody>
      </p:sp>
      <p:sp>
        <p:nvSpPr>
          <p:cNvPr id="74" name="Rectangle 3"/>
          <p:cNvSpPr txBox="1">
            <a:spLocks noChangeArrowheads="1"/>
          </p:cNvSpPr>
          <p:nvPr/>
        </p:nvSpPr>
        <p:spPr>
          <a:xfrm>
            <a:off x="214283" y="1071551"/>
            <a:ext cx="6643733" cy="50006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a:spcBef>
                <a:spcPts val="0"/>
              </a:spcBef>
              <a:buFont typeface="Wingdings" pitchFamily="2" charset="2"/>
              <a:buNone/>
            </a:pPr>
            <a:r>
              <a:rPr lang="zh-CN" altLang="en-US" sz="1800" dirty="0"/>
              <a:t>举例：如右图，考虑节点</a:t>
            </a:r>
            <a:r>
              <a:rPr lang="en-US" altLang="zh-CN" sz="1800" dirty="0"/>
              <a:t>E</a:t>
            </a:r>
            <a:r>
              <a:rPr lang="zh-CN" altLang="en-US" sz="1800" dirty="0"/>
              <a:t>的数据结构。</a:t>
            </a:r>
            <a:endParaRPr lang="zh-CN" altLang="zh-CN" sz="1800" dirty="0"/>
          </a:p>
        </p:txBody>
      </p:sp>
    </p:spTree>
    <p:extLst>
      <p:ext uri="{BB962C8B-B14F-4D97-AF65-F5344CB8AC3E}">
        <p14:creationId xmlns:p14="http://schemas.microsoft.com/office/powerpoint/2010/main" val="40838654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Text Box 4"/>
          <p:cNvSpPr txBox="1">
            <a:spLocks noChangeArrowheads="1"/>
          </p:cNvSpPr>
          <p:nvPr/>
        </p:nvSpPr>
        <p:spPr bwMode="auto">
          <a:xfrm>
            <a:off x="610933" y="1669034"/>
            <a:ext cx="672043" cy="2585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a:r>
              <a:rPr lang="zh-CN" altLang="zh-CN" dirty="0">
                <a:latin typeface="微软雅黑" panose="020B0503020204020204" pitchFamily="34" charset="-122"/>
                <a:ea typeface="微软雅黑" panose="020B0503020204020204" pitchFamily="34" charset="-122"/>
              </a:rPr>
              <a:t>D</a:t>
            </a:r>
            <a:r>
              <a:rPr lang="en-US" altLang="zh-CN" baseline="30000" dirty="0">
                <a:latin typeface="微软雅黑" panose="020B0503020204020204" pitchFamily="34" charset="-122"/>
                <a:ea typeface="微软雅黑" panose="020B0503020204020204" pitchFamily="34" charset="-122"/>
              </a:rPr>
              <a:t>E</a:t>
            </a:r>
            <a:r>
              <a:rPr lang="zh-CN" altLang="zh-CN" dirty="0">
                <a:latin typeface="微软雅黑" panose="020B0503020204020204" pitchFamily="34" charset="-122"/>
                <a:ea typeface="微软雅黑" panose="020B0503020204020204" pitchFamily="34" charset="-122"/>
              </a:rPr>
              <a:t> ()</a:t>
            </a:r>
          </a:p>
          <a:p>
            <a:pPr algn="r"/>
            <a:endParaRPr lang="zh-CN" altLang="zh-CN" dirty="0">
              <a:latin typeface="微软雅黑" panose="020B0503020204020204" pitchFamily="34" charset="-122"/>
              <a:ea typeface="微软雅黑" panose="020B0503020204020204" pitchFamily="34" charset="-122"/>
            </a:endParaRPr>
          </a:p>
          <a:p>
            <a:pPr algn="r"/>
            <a:r>
              <a:rPr lang="zh-CN" altLang="zh-CN" dirty="0">
                <a:latin typeface="微软雅黑" panose="020B0503020204020204" pitchFamily="34" charset="-122"/>
                <a:ea typeface="微软雅黑" panose="020B0503020204020204" pitchFamily="34" charset="-122"/>
              </a:rPr>
              <a:t>A</a:t>
            </a:r>
          </a:p>
          <a:p>
            <a:pPr algn="r"/>
            <a:endParaRPr lang="zh-CN" altLang="zh-CN" dirty="0">
              <a:latin typeface="微软雅黑" panose="020B0503020204020204" pitchFamily="34" charset="-122"/>
              <a:ea typeface="微软雅黑" panose="020B0503020204020204" pitchFamily="34" charset="-122"/>
            </a:endParaRPr>
          </a:p>
          <a:p>
            <a:pPr algn="r"/>
            <a:r>
              <a:rPr lang="zh-CN" altLang="zh-CN" dirty="0">
                <a:latin typeface="微软雅黑" panose="020B0503020204020204" pitchFamily="34" charset="-122"/>
                <a:ea typeface="微软雅黑" panose="020B0503020204020204" pitchFamily="34" charset="-122"/>
              </a:rPr>
              <a:t>B</a:t>
            </a:r>
          </a:p>
          <a:p>
            <a:pPr algn="r"/>
            <a:endParaRPr lang="zh-CN" altLang="zh-CN" dirty="0">
              <a:latin typeface="微软雅黑" panose="020B0503020204020204" pitchFamily="34" charset="-122"/>
              <a:ea typeface="微软雅黑" panose="020B0503020204020204" pitchFamily="34" charset="-122"/>
            </a:endParaRPr>
          </a:p>
          <a:p>
            <a:pPr algn="r"/>
            <a:r>
              <a:rPr lang="zh-CN" altLang="zh-CN" dirty="0">
                <a:latin typeface="微软雅黑" panose="020B0503020204020204" pitchFamily="34" charset="-122"/>
                <a:ea typeface="微软雅黑" panose="020B0503020204020204" pitchFamily="34" charset="-122"/>
              </a:rPr>
              <a:t>C</a:t>
            </a:r>
          </a:p>
          <a:p>
            <a:pPr algn="r"/>
            <a:endParaRPr lang="zh-CN" altLang="zh-CN" dirty="0">
              <a:latin typeface="微软雅黑" panose="020B0503020204020204" pitchFamily="34" charset="-122"/>
              <a:ea typeface="微软雅黑" panose="020B0503020204020204" pitchFamily="34" charset="-122"/>
            </a:endParaRPr>
          </a:p>
          <a:p>
            <a:pPr algn="r"/>
            <a:r>
              <a:rPr lang="zh-CN" altLang="zh-CN" dirty="0">
                <a:latin typeface="微软雅黑" panose="020B0503020204020204" pitchFamily="34" charset="-122"/>
                <a:ea typeface="微软雅黑" panose="020B0503020204020204" pitchFamily="34" charset="-122"/>
              </a:rPr>
              <a:t>D</a:t>
            </a:r>
          </a:p>
        </p:txBody>
      </p:sp>
      <p:sp>
        <p:nvSpPr>
          <p:cNvPr id="22534" name="Text Box 5"/>
          <p:cNvSpPr txBox="1">
            <a:spLocks noChangeArrowheads="1"/>
          </p:cNvSpPr>
          <p:nvPr/>
        </p:nvSpPr>
        <p:spPr bwMode="auto">
          <a:xfrm>
            <a:off x="1488795" y="1676176"/>
            <a:ext cx="346634" cy="2585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a:r>
              <a:rPr lang="zh-CN" altLang="zh-CN">
                <a:latin typeface="微软雅黑" panose="020B0503020204020204" pitchFamily="34" charset="-122"/>
                <a:ea typeface="微软雅黑" panose="020B0503020204020204" pitchFamily="34" charset="-122"/>
              </a:rPr>
              <a:t>A</a:t>
            </a:r>
          </a:p>
          <a:p>
            <a:pPr algn="r"/>
            <a:endParaRPr lang="zh-CN" altLang="zh-CN">
              <a:latin typeface="微软雅黑" panose="020B0503020204020204" pitchFamily="34" charset="-122"/>
              <a:ea typeface="微软雅黑" panose="020B0503020204020204" pitchFamily="34" charset="-122"/>
            </a:endParaRPr>
          </a:p>
          <a:p>
            <a:pPr algn="r"/>
            <a:r>
              <a:rPr lang="zh-CN" altLang="zh-CN">
                <a:latin typeface="微软雅黑" panose="020B0503020204020204" pitchFamily="34" charset="-122"/>
                <a:ea typeface="微软雅黑" panose="020B0503020204020204" pitchFamily="34" charset="-122"/>
              </a:rPr>
              <a:t>1</a:t>
            </a:r>
          </a:p>
          <a:p>
            <a:pPr algn="r"/>
            <a:endParaRPr lang="zh-CN" altLang="zh-CN">
              <a:latin typeface="微软雅黑" panose="020B0503020204020204" pitchFamily="34" charset="-122"/>
              <a:ea typeface="微软雅黑" panose="020B0503020204020204" pitchFamily="34" charset="-122"/>
            </a:endParaRPr>
          </a:p>
          <a:p>
            <a:pPr algn="r"/>
            <a:r>
              <a:rPr lang="zh-CN" altLang="zh-CN">
                <a:latin typeface="微软雅黑" panose="020B0503020204020204" pitchFamily="34" charset="-122"/>
                <a:ea typeface="微软雅黑" panose="020B0503020204020204" pitchFamily="34" charset="-122"/>
              </a:rPr>
              <a:t>7</a:t>
            </a:r>
          </a:p>
          <a:p>
            <a:pPr algn="r"/>
            <a:endParaRPr lang="zh-CN" altLang="zh-CN">
              <a:latin typeface="微软雅黑" panose="020B0503020204020204" pitchFamily="34" charset="-122"/>
              <a:ea typeface="微软雅黑" panose="020B0503020204020204" pitchFamily="34" charset="-122"/>
            </a:endParaRPr>
          </a:p>
          <a:p>
            <a:pPr algn="r"/>
            <a:r>
              <a:rPr lang="zh-CN" altLang="zh-CN">
                <a:latin typeface="微软雅黑" panose="020B0503020204020204" pitchFamily="34" charset="-122"/>
                <a:ea typeface="微软雅黑" panose="020B0503020204020204" pitchFamily="34" charset="-122"/>
              </a:rPr>
              <a:t>6</a:t>
            </a:r>
          </a:p>
          <a:p>
            <a:pPr algn="r"/>
            <a:endParaRPr lang="zh-CN" altLang="zh-CN">
              <a:latin typeface="微软雅黑" panose="020B0503020204020204" pitchFamily="34" charset="-122"/>
              <a:ea typeface="微软雅黑" panose="020B0503020204020204" pitchFamily="34" charset="-122"/>
            </a:endParaRPr>
          </a:p>
          <a:p>
            <a:pPr algn="r"/>
            <a:r>
              <a:rPr lang="zh-CN" altLang="zh-CN">
                <a:latin typeface="微软雅黑" panose="020B0503020204020204" pitchFamily="34" charset="-122"/>
                <a:ea typeface="微软雅黑" panose="020B0503020204020204" pitchFamily="34" charset="-122"/>
              </a:rPr>
              <a:t>4</a:t>
            </a:r>
          </a:p>
        </p:txBody>
      </p:sp>
      <p:sp>
        <p:nvSpPr>
          <p:cNvPr id="22535" name="Text Box 6"/>
          <p:cNvSpPr txBox="1">
            <a:spLocks noChangeArrowheads="1"/>
          </p:cNvSpPr>
          <p:nvPr/>
        </p:nvSpPr>
        <p:spPr bwMode="auto">
          <a:xfrm>
            <a:off x="2105294" y="1683321"/>
            <a:ext cx="454035" cy="2585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a:r>
              <a:rPr lang="zh-CN" altLang="zh-CN">
                <a:latin typeface="微软雅黑" panose="020B0503020204020204" pitchFamily="34" charset="-122"/>
                <a:ea typeface="微软雅黑" panose="020B0503020204020204" pitchFamily="34" charset="-122"/>
              </a:rPr>
              <a:t>B</a:t>
            </a:r>
          </a:p>
          <a:p>
            <a:pPr algn="r"/>
            <a:endParaRPr lang="zh-CN" altLang="zh-CN">
              <a:latin typeface="微软雅黑" panose="020B0503020204020204" pitchFamily="34" charset="-122"/>
              <a:ea typeface="微软雅黑" panose="020B0503020204020204" pitchFamily="34" charset="-122"/>
            </a:endParaRPr>
          </a:p>
          <a:p>
            <a:pPr algn="r"/>
            <a:r>
              <a:rPr lang="zh-CN" altLang="zh-CN">
                <a:latin typeface="微软雅黑" panose="020B0503020204020204" pitchFamily="34" charset="-122"/>
                <a:ea typeface="微软雅黑" panose="020B0503020204020204" pitchFamily="34" charset="-122"/>
              </a:rPr>
              <a:t>14</a:t>
            </a:r>
          </a:p>
          <a:p>
            <a:pPr algn="r"/>
            <a:endParaRPr lang="zh-CN" altLang="zh-CN">
              <a:latin typeface="微软雅黑" panose="020B0503020204020204" pitchFamily="34" charset="-122"/>
              <a:ea typeface="微软雅黑" panose="020B0503020204020204" pitchFamily="34" charset="-122"/>
            </a:endParaRPr>
          </a:p>
          <a:p>
            <a:pPr algn="r"/>
            <a:r>
              <a:rPr lang="zh-CN" altLang="zh-CN">
                <a:latin typeface="微软雅黑" panose="020B0503020204020204" pitchFamily="34" charset="-122"/>
                <a:ea typeface="微软雅黑" panose="020B0503020204020204" pitchFamily="34" charset="-122"/>
              </a:rPr>
              <a:t>8</a:t>
            </a:r>
          </a:p>
          <a:p>
            <a:pPr algn="r"/>
            <a:endParaRPr lang="zh-CN" altLang="zh-CN">
              <a:latin typeface="微软雅黑" panose="020B0503020204020204" pitchFamily="34" charset="-122"/>
              <a:ea typeface="微软雅黑" panose="020B0503020204020204" pitchFamily="34" charset="-122"/>
            </a:endParaRPr>
          </a:p>
          <a:p>
            <a:pPr algn="r"/>
            <a:r>
              <a:rPr lang="zh-CN" altLang="zh-CN">
                <a:latin typeface="微软雅黑" panose="020B0503020204020204" pitchFamily="34" charset="-122"/>
                <a:ea typeface="微软雅黑" panose="020B0503020204020204" pitchFamily="34" charset="-122"/>
              </a:rPr>
              <a:t>9</a:t>
            </a:r>
          </a:p>
          <a:p>
            <a:pPr algn="r"/>
            <a:endParaRPr lang="zh-CN" altLang="zh-CN">
              <a:latin typeface="微软雅黑" panose="020B0503020204020204" pitchFamily="34" charset="-122"/>
              <a:ea typeface="微软雅黑" panose="020B0503020204020204" pitchFamily="34" charset="-122"/>
            </a:endParaRPr>
          </a:p>
          <a:p>
            <a:pPr algn="r"/>
            <a:r>
              <a:rPr lang="zh-CN" altLang="zh-CN">
                <a:latin typeface="微软雅黑" panose="020B0503020204020204" pitchFamily="34" charset="-122"/>
                <a:ea typeface="微软雅黑" panose="020B0503020204020204" pitchFamily="34" charset="-122"/>
              </a:rPr>
              <a:t>11</a:t>
            </a:r>
          </a:p>
        </p:txBody>
      </p:sp>
      <p:sp>
        <p:nvSpPr>
          <p:cNvPr id="22536" name="Text Box 7"/>
          <p:cNvSpPr txBox="1">
            <a:spLocks noChangeArrowheads="1"/>
          </p:cNvSpPr>
          <p:nvPr/>
        </p:nvSpPr>
        <p:spPr bwMode="auto">
          <a:xfrm>
            <a:off x="2865019" y="1690466"/>
            <a:ext cx="361061" cy="2585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a:r>
              <a:rPr lang="zh-CN" altLang="zh-CN">
                <a:latin typeface="微软雅黑" panose="020B0503020204020204" pitchFamily="34" charset="-122"/>
                <a:ea typeface="微软雅黑" panose="020B0503020204020204" pitchFamily="34" charset="-122"/>
              </a:rPr>
              <a:t>D</a:t>
            </a:r>
          </a:p>
          <a:p>
            <a:pPr algn="r"/>
            <a:endParaRPr lang="zh-CN" altLang="zh-CN">
              <a:latin typeface="微软雅黑" panose="020B0503020204020204" pitchFamily="34" charset="-122"/>
              <a:ea typeface="微软雅黑" panose="020B0503020204020204" pitchFamily="34" charset="-122"/>
            </a:endParaRPr>
          </a:p>
          <a:p>
            <a:pPr algn="r"/>
            <a:r>
              <a:rPr lang="zh-CN" altLang="zh-CN">
                <a:latin typeface="微软雅黑" panose="020B0503020204020204" pitchFamily="34" charset="-122"/>
                <a:ea typeface="微软雅黑" panose="020B0503020204020204" pitchFamily="34" charset="-122"/>
              </a:rPr>
              <a:t>5</a:t>
            </a:r>
          </a:p>
          <a:p>
            <a:pPr algn="r"/>
            <a:endParaRPr lang="zh-CN" altLang="zh-CN">
              <a:latin typeface="微软雅黑" panose="020B0503020204020204" pitchFamily="34" charset="-122"/>
              <a:ea typeface="微软雅黑" panose="020B0503020204020204" pitchFamily="34" charset="-122"/>
            </a:endParaRPr>
          </a:p>
          <a:p>
            <a:pPr algn="r"/>
            <a:r>
              <a:rPr lang="zh-CN" altLang="zh-CN">
                <a:latin typeface="微软雅黑" panose="020B0503020204020204" pitchFamily="34" charset="-122"/>
                <a:ea typeface="微软雅黑" panose="020B0503020204020204" pitchFamily="34" charset="-122"/>
              </a:rPr>
              <a:t>5</a:t>
            </a:r>
          </a:p>
          <a:p>
            <a:pPr algn="r"/>
            <a:endParaRPr lang="zh-CN" altLang="zh-CN">
              <a:latin typeface="微软雅黑" panose="020B0503020204020204" pitchFamily="34" charset="-122"/>
              <a:ea typeface="微软雅黑" panose="020B0503020204020204" pitchFamily="34" charset="-122"/>
            </a:endParaRPr>
          </a:p>
          <a:p>
            <a:pPr algn="r"/>
            <a:r>
              <a:rPr lang="zh-CN" altLang="zh-CN">
                <a:latin typeface="微软雅黑" panose="020B0503020204020204" pitchFamily="34" charset="-122"/>
                <a:ea typeface="微软雅黑" panose="020B0503020204020204" pitchFamily="34" charset="-122"/>
              </a:rPr>
              <a:t>4</a:t>
            </a:r>
          </a:p>
          <a:p>
            <a:pPr algn="r"/>
            <a:endParaRPr lang="zh-CN" altLang="zh-CN">
              <a:latin typeface="微软雅黑" panose="020B0503020204020204" pitchFamily="34" charset="-122"/>
              <a:ea typeface="微软雅黑" panose="020B0503020204020204" pitchFamily="34" charset="-122"/>
            </a:endParaRPr>
          </a:p>
          <a:p>
            <a:pPr algn="r"/>
            <a:r>
              <a:rPr lang="zh-CN" altLang="zh-CN">
                <a:latin typeface="微软雅黑" panose="020B0503020204020204" pitchFamily="34" charset="-122"/>
                <a:ea typeface="微软雅黑" panose="020B0503020204020204" pitchFamily="34" charset="-122"/>
              </a:rPr>
              <a:t>2</a:t>
            </a:r>
          </a:p>
        </p:txBody>
      </p:sp>
      <p:sp>
        <p:nvSpPr>
          <p:cNvPr id="22537" name="Line 8"/>
          <p:cNvSpPr>
            <a:spLocks noChangeShapeType="1"/>
          </p:cNvSpPr>
          <p:nvPr/>
        </p:nvSpPr>
        <p:spPr bwMode="auto">
          <a:xfrm>
            <a:off x="713063" y="2082180"/>
            <a:ext cx="2514600" cy="7145"/>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2538" name="Line 9"/>
          <p:cNvSpPr>
            <a:spLocks noChangeShapeType="1"/>
          </p:cNvSpPr>
          <p:nvPr/>
        </p:nvSpPr>
        <p:spPr bwMode="auto">
          <a:xfrm flipH="1">
            <a:off x="1379813" y="1825006"/>
            <a:ext cx="0" cy="2350295"/>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2539" name="Oval 10"/>
          <p:cNvSpPr>
            <a:spLocks noChangeArrowheads="1"/>
          </p:cNvSpPr>
          <p:nvPr/>
        </p:nvSpPr>
        <p:spPr bwMode="auto">
          <a:xfrm>
            <a:off x="1427438" y="2239344"/>
            <a:ext cx="457200" cy="335756"/>
          </a:xfrm>
          <a:prstGeom prst="ellipse">
            <a:avLst/>
          </a:prstGeom>
          <a:noFill/>
          <a:ln w="2857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2540" name="Oval 11"/>
          <p:cNvSpPr>
            <a:spLocks noChangeArrowheads="1"/>
          </p:cNvSpPr>
          <p:nvPr/>
        </p:nvSpPr>
        <p:spPr bwMode="auto">
          <a:xfrm>
            <a:off x="2799038" y="2803700"/>
            <a:ext cx="457200" cy="335756"/>
          </a:xfrm>
          <a:prstGeom prst="ellipse">
            <a:avLst/>
          </a:prstGeom>
          <a:noFill/>
          <a:ln w="2857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2541" name="Oval 12"/>
          <p:cNvSpPr>
            <a:spLocks noChangeArrowheads="1"/>
          </p:cNvSpPr>
          <p:nvPr/>
        </p:nvSpPr>
        <p:spPr bwMode="auto">
          <a:xfrm>
            <a:off x="2818088" y="3346625"/>
            <a:ext cx="457200" cy="335756"/>
          </a:xfrm>
          <a:prstGeom prst="ellipse">
            <a:avLst/>
          </a:prstGeom>
          <a:noFill/>
          <a:ln w="2857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2542" name="Oval 13"/>
          <p:cNvSpPr>
            <a:spLocks noChangeArrowheads="1"/>
          </p:cNvSpPr>
          <p:nvPr/>
        </p:nvSpPr>
        <p:spPr bwMode="auto">
          <a:xfrm>
            <a:off x="2818088" y="3896694"/>
            <a:ext cx="457200" cy="335756"/>
          </a:xfrm>
          <a:prstGeom prst="ellipse">
            <a:avLst/>
          </a:prstGeom>
          <a:noFill/>
          <a:ln w="2857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2544" name="Text Box 15"/>
          <p:cNvSpPr txBox="1">
            <a:spLocks noChangeArrowheads="1"/>
          </p:cNvSpPr>
          <p:nvPr/>
        </p:nvSpPr>
        <p:spPr bwMode="auto">
          <a:xfrm>
            <a:off x="1768711" y="1380873"/>
            <a:ext cx="1107996"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a:r>
              <a:rPr lang="zh-CN" dirty="0">
                <a:solidFill>
                  <a:schemeClr val="accent2"/>
                </a:solidFill>
                <a:latin typeface="微软雅黑" panose="020B0503020204020204" pitchFamily="34" charset="-122"/>
                <a:ea typeface="微软雅黑" panose="020B0503020204020204" pitchFamily="34" charset="-122"/>
              </a:rPr>
              <a:t>邻居节点</a:t>
            </a:r>
          </a:p>
        </p:txBody>
      </p:sp>
      <p:sp>
        <p:nvSpPr>
          <p:cNvPr id="22545" name="Text Box 16"/>
          <p:cNvSpPr txBox="1">
            <a:spLocks noChangeArrowheads="1"/>
          </p:cNvSpPr>
          <p:nvPr/>
        </p:nvSpPr>
        <p:spPr bwMode="auto">
          <a:xfrm rot="-5366545">
            <a:off x="-93300" y="3107190"/>
            <a:ext cx="1426994"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a:r>
              <a:rPr lang="zh-CN" altLang="zh-CN">
                <a:solidFill>
                  <a:schemeClr val="accent2"/>
                </a:solidFill>
                <a:latin typeface="微软雅黑" panose="020B0503020204020204" pitchFamily="34" charset="-122"/>
                <a:ea typeface="微软雅黑" panose="020B0503020204020204" pitchFamily="34" charset="-122"/>
              </a:rPr>
              <a:t>destination</a:t>
            </a:r>
          </a:p>
        </p:txBody>
      </p:sp>
      <p:sp>
        <p:nvSpPr>
          <p:cNvPr id="22546" name="Text Box 17"/>
          <p:cNvSpPr txBox="1">
            <a:spLocks noChangeArrowheads="1"/>
          </p:cNvSpPr>
          <p:nvPr/>
        </p:nvSpPr>
        <p:spPr bwMode="auto">
          <a:xfrm>
            <a:off x="4144917" y="1690465"/>
            <a:ext cx="361061" cy="2585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a:r>
              <a:rPr lang="zh-CN" altLang="zh-CN" dirty="0">
                <a:latin typeface="微软雅黑" panose="020B0503020204020204" pitchFamily="34" charset="-122"/>
                <a:ea typeface="微软雅黑" panose="020B0503020204020204" pitchFamily="34" charset="-122"/>
              </a:rPr>
              <a:t> </a:t>
            </a:r>
          </a:p>
          <a:p>
            <a:pPr algn="r"/>
            <a:endParaRPr lang="zh-CN" altLang="zh-CN" dirty="0">
              <a:latin typeface="微软雅黑" panose="020B0503020204020204" pitchFamily="34" charset="-122"/>
              <a:ea typeface="微软雅黑" panose="020B0503020204020204" pitchFamily="34" charset="-122"/>
            </a:endParaRPr>
          </a:p>
          <a:p>
            <a:pPr algn="r"/>
            <a:r>
              <a:rPr lang="zh-CN" altLang="zh-CN" dirty="0">
                <a:latin typeface="微软雅黑" panose="020B0503020204020204" pitchFamily="34" charset="-122"/>
                <a:ea typeface="微软雅黑" panose="020B0503020204020204" pitchFamily="34" charset="-122"/>
              </a:rPr>
              <a:t>A</a:t>
            </a:r>
          </a:p>
          <a:p>
            <a:pPr algn="r"/>
            <a:endParaRPr lang="zh-CN" altLang="zh-CN" dirty="0">
              <a:latin typeface="微软雅黑" panose="020B0503020204020204" pitchFamily="34" charset="-122"/>
              <a:ea typeface="微软雅黑" panose="020B0503020204020204" pitchFamily="34" charset="-122"/>
            </a:endParaRPr>
          </a:p>
          <a:p>
            <a:pPr algn="r"/>
            <a:r>
              <a:rPr lang="zh-CN" altLang="zh-CN" dirty="0">
                <a:latin typeface="微软雅黑" panose="020B0503020204020204" pitchFamily="34" charset="-122"/>
                <a:ea typeface="微软雅黑" panose="020B0503020204020204" pitchFamily="34" charset="-122"/>
              </a:rPr>
              <a:t>B</a:t>
            </a:r>
          </a:p>
          <a:p>
            <a:pPr algn="r"/>
            <a:endParaRPr lang="zh-CN" altLang="zh-CN" dirty="0">
              <a:latin typeface="微软雅黑" panose="020B0503020204020204" pitchFamily="34" charset="-122"/>
              <a:ea typeface="微软雅黑" panose="020B0503020204020204" pitchFamily="34" charset="-122"/>
            </a:endParaRPr>
          </a:p>
          <a:p>
            <a:pPr algn="r"/>
            <a:r>
              <a:rPr lang="zh-CN" altLang="zh-CN" dirty="0">
                <a:latin typeface="微软雅黑" panose="020B0503020204020204" pitchFamily="34" charset="-122"/>
                <a:ea typeface="微软雅黑" panose="020B0503020204020204" pitchFamily="34" charset="-122"/>
              </a:rPr>
              <a:t>C</a:t>
            </a:r>
          </a:p>
          <a:p>
            <a:pPr algn="r"/>
            <a:endParaRPr lang="zh-CN" altLang="zh-CN" dirty="0">
              <a:latin typeface="微软雅黑" panose="020B0503020204020204" pitchFamily="34" charset="-122"/>
              <a:ea typeface="微软雅黑" panose="020B0503020204020204" pitchFamily="34" charset="-122"/>
            </a:endParaRPr>
          </a:p>
          <a:p>
            <a:pPr algn="r"/>
            <a:r>
              <a:rPr lang="zh-CN" altLang="zh-CN" dirty="0">
                <a:latin typeface="微软雅黑" panose="020B0503020204020204" pitchFamily="34" charset="-122"/>
                <a:ea typeface="微软雅黑" panose="020B0503020204020204" pitchFamily="34" charset="-122"/>
              </a:rPr>
              <a:t>D</a:t>
            </a:r>
          </a:p>
        </p:txBody>
      </p:sp>
      <p:sp>
        <p:nvSpPr>
          <p:cNvPr id="22547" name="Text Box 18"/>
          <p:cNvSpPr txBox="1">
            <a:spLocks noChangeArrowheads="1"/>
          </p:cNvSpPr>
          <p:nvPr/>
        </p:nvSpPr>
        <p:spPr bwMode="auto">
          <a:xfrm>
            <a:off x="5321373" y="1690465"/>
            <a:ext cx="821315" cy="2585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a:r>
              <a:rPr lang="zh-CN" altLang="zh-CN">
                <a:latin typeface="微软雅黑" panose="020B0503020204020204" pitchFamily="34" charset="-122"/>
                <a:ea typeface="微软雅黑" panose="020B0503020204020204" pitchFamily="34" charset="-122"/>
              </a:rPr>
              <a:t> </a:t>
            </a:r>
          </a:p>
          <a:p>
            <a:pPr algn="r"/>
            <a:endParaRPr lang="zh-CN" altLang="zh-CN">
              <a:latin typeface="微软雅黑" panose="020B0503020204020204" pitchFamily="34" charset="-122"/>
              <a:ea typeface="微软雅黑" panose="020B0503020204020204" pitchFamily="34" charset="-122"/>
            </a:endParaRPr>
          </a:p>
          <a:p>
            <a:pPr algn="r"/>
            <a:r>
              <a:rPr lang="zh-CN" altLang="zh-CN">
                <a:latin typeface="微软雅黑" panose="020B0503020204020204" pitchFamily="34" charset="-122"/>
                <a:ea typeface="微软雅黑" panose="020B0503020204020204" pitchFamily="34" charset="-122"/>
              </a:rPr>
              <a:t>A,    1</a:t>
            </a:r>
          </a:p>
          <a:p>
            <a:pPr algn="r"/>
            <a:endParaRPr lang="zh-CN" altLang="zh-CN">
              <a:latin typeface="微软雅黑" panose="020B0503020204020204" pitchFamily="34" charset="-122"/>
              <a:ea typeface="微软雅黑" panose="020B0503020204020204" pitchFamily="34" charset="-122"/>
            </a:endParaRPr>
          </a:p>
          <a:p>
            <a:pPr algn="r"/>
            <a:r>
              <a:rPr lang="zh-CN" altLang="zh-CN">
                <a:latin typeface="微软雅黑" panose="020B0503020204020204" pitchFamily="34" charset="-122"/>
                <a:ea typeface="微软雅黑" panose="020B0503020204020204" pitchFamily="34" charset="-122"/>
              </a:rPr>
              <a:t>D,    5</a:t>
            </a:r>
          </a:p>
          <a:p>
            <a:pPr algn="r"/>
            <a:endParaRPr lang="zh-CN" altLang="zh-CN">
              <a:latin typeface="微软雅黑" panose="020B0503020204020204" pitchFamily="34" charset="-122"/>
              <a:ea typeface="微软雅黑" panose="020B0503020204020204" pitchFamily="34" charset="-122"/>
            </a:endParaRPr>
          </a:p>
          <a:p>
            <a:pPr algn="r"/>
            <a:r>
              <a:rPr lang="zh-CN" altLang="zh-CN">
                <a:latin typeface="微软雅黑" panose="020B0503020204020204" pitchFamily="34" charset="-122"/>
                <a:ea typeface="微软雅黑" panose="020B0503020204020204" pitchFamily="34" charset="-122"/>
              </a:rPr>
              <a:t>D,    4</a:t>
            </a:r>
          </a:p>
          <a:p>
            <a:pPr algn="r"/>
            <a:endParaRPr lang="zh-CN" altLang="zh-CN">
              <a:latin typeface="微软雅黑" panose="020B0503020204020204" pitchFamily="34" charset="-122"/>
              <a:ea typeface="微软雅黑" panose="020B0503020204020204" pitchFamily="34" charset="-122"/>
            </a:endParaRPr>
          </a:p>
          <a:p>
            <a:pPr algn="r"/>
            <a:r>
              <a:rPr lang="zh-CN" altLang="zh-CN">
                <a:latin typeface="微软雅黑" panose="020B0503020204020204" pitchFamily="34" charset="-122"/>
                <a:ea typeface="微软雅黑" panose="020B0503020204020204" pitchFamily="34" charset="-122"/>
              </a:rPr>
              <a:t>D,    2</a:t>
            </a:r>
          </a:p>
        </p:txBody>
      </p:sp>
      <p:sp>
        <p:nvSpPr>
          <p:cNvPr id="22548" name="Line 19"/>
          <p:cNvSpPr>
            <a:spLocks noChangeShapeType="1"/>
          </p:cNvSpPr>
          <p:nvPr/>
        </p:nvSpPr>
        <p:spPr bwMode="auto">
          <a:xfrm>
            <a:off x="3936061" y="2103612"/>
            <a:ext cx="2514600" cy="7145"/>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2549" name="Line 20"/>
          <p:cNvSpPr>
            <a:spLocks noChangeShapeType="1"/>
          </p:cNvSpPr>
          <p:nvPr/>
        </p:nvSpPr>
        <p:spPr bwMode="auto">
          <a:xfrm flipH="1">
            <a:off x="4602811" y="1846437"/>
            <a:ext cx="0" cy="2350295"/>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2550" name="Text Box 21"/>
          <p:cNvSpPr txBox="1">
            <a:spLocks noChangeArrowheads="1"/>
          </p:cNvSpPr>
          <p:nvPr/>
        </p:nvSpPr>
        <p:spPr bwMode="auto">
          <a:xfrm>
            <a:off x="4602811" y="1702402"/>
            <a:ext cx="203132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dirty="0">
                <a:solidFill>
                  <a:schemeClr val="accent2"/>
                </a:solidFill>
                <a:latin typeface="微软雅黑" panose="020B0503020204020204" pitchFamily="34" charset="-122"/>
                <a:ea typeface="微软雅黑" panose="020B0503020204020204" pitchFamily="34" charset="-122"/>
              </a:rPr>
              <a:t>下一步节点，距离</a:t>
            </a:r>
          </a:p>
        </p:txBody>
      </p:sp>
      <p:sp>
        <p:nvSpPr>
          <p:cNvPr id="22551" name="Text Box 22"/>
          <p:cNvSpPr txBox="1">
            <a:spLocks noChangeArrowheads="1"/>
          </p:cNvSpPr>
          <p:nvPr/>
        </p:nvSpPr>
        <p:spPr bwMode="auto">
          <a:xfrm rot="-5366545">
            <a:off x="3222566" y="3128381"/>
            <a:ext cx="1426994"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a:r>
              <a:rPr lang="zh-CN" altLang="zh-CN" dirty="0">
                <a:solidFill>
                  <a:schemeClr val="accent2"/>
                </a:solidFill>
                <a:latin typeface="微软雅黑" panose="020B0503020204020204" pitchFamily="34" charset="-122"/>
                <a:ea typeface="微软雅黑" panose="020B0503020204020204" pitchFamily="34" charset="-122"/>
              </a:rPr>
              <a:t>destination</a:t>
            </a:r>
          </a:p>
        </p:txBody>
      </p:sp>
      <p:sp>
        <p:nvSpPr>
          <p:cNvPr id="22552" name="Text Box 23"/>
          <p:cNvSpPr txBox="1">
            <a:spLocks noChangeArrowheads="1"/>
          </p:cNvSpPr>
          <p:nvPr/>
        </p:nvSpPr>
        <p:spPr bwMode="auto">
          <a:xfrm>
            <a:off x="1092476" y="4559872"/>
            <a:ext cx="1742785" cy="369332"/>
          </a:xfrm>
          <a:prstGeom prst="rect">
            <a:avLst/>
          </a:prstGeom>
          <a:solidFill>
            <a:srgbClr val="66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zh-CN" dirty="0">
                <a:latin typeface="微软雅黑" panose="020B0503020204020204" pitchFamily="34" charset="-122"/>
                <a:ea typeface="微软雅黑" panose="020B0503020204020204" pitchFamily="34" charset="-122"/>
              </a:rPr>
              <a:t>Distance table</a:t>
            </a:r>
          </a:p>
        </p:txBody>
      </p:sp>
      <p:sp>
        <p:nvSpPr>
          <p:cNvPr id="22553" name="Text Box 24"/>
          <p:cNvSpPr txBox="1">
            <a:spLocks noChangeArrowheads="1"/>
          </p:cNvSpPr>
          <p:nvPr/>
        </p:nvSpPr>
        <p:spPr bwMode="auto">
          <a:xfrm>
            <a:off x="4358051" y="4502962"/>
            <a:ext cx="1679434" cy="369332"/>
          </a:xfrm>
          <a:prstGeom prst="rect">
            <a:avLst/>
          </a:prstGeom>
          <a:solidFill>
            <a:srgbClr val="66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zh-CN">
                <a:latin typeface="微软雅黑" panose="020B0503020204020204" pitchFamily="34" charset="-122"/>
                <a:ea typeface="微软雅黑" panose="020B0503020204020204" pitchFamily="34" charset="-122"/>
              </a:rPr>
              <a:t>Routing table</a:t>
            </a:r>
          </a:p>
        </p:txBody>
      </p:sp>
      <p:sp>
        <p:nvSpPr>
          <p:cNvPr id="22554" name="Line 25"/>
          <p:cNvSpPr>
            <a:spLocks noChangeShapeType="1"/>
          </p:cNvSpPr>
          <p:nvPr/>
        </p:nvSpPr>
        <p:spPr bwMode="auto">
          <a:xfrm>
            <a:off x="3027638" y="4701824"/>
            <a:ext cx="1219200"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 name="Rectangle 2"/>
          <p:cNvSpPr txBox="1">
            <a:spLocks noChangeArrowheads="1"/>
          </p:cNvSpPr>
          <p:nvPr/>
        </p:nvSpPr>
        <p:spPr>
          <a:xfrm>
            <a:off x="914400" y="191143"/>
            <a:ext cx="5800740" cy="461665"/>
          </a:xfrm>
          <a:prstGeom prst="rect">
            <a:avLst/>
          </a:prstGeom>
        </p:spPr>
        <p:txBody>
          <a:bodyPr vert="horz" wrap="square" lIns="91440" tIns="45720" rIns="91440" bIns="4572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400" b="1" dirty="0">
                <a:latin typeface="微软雅黑" pitchFamily="34" charset="-122"/>
                <a:ea typeface="微软雅黑" pitchFamily="34" charset="-122"/>
                <a:cs typeface="+mj-cs"/>
              </a:rPr>
              <a:t>距离向量路由算法</a:t>
            </a:r>
            <a:r>
              <a:rPr lang="en-US" altLang="zh-CN" sz="2400" b="1" dirty="0">
                <a:latin typeface="微软雅黑" pitchFamily="34" charset="-122"/>
                <a:ea typeface="微软雅黑" pitchFamily="34" charset="-122"/>
                <a:cs typeface="+mj-cs"/>
              </a:rPr>
              <a:t> — </a:t>
            </a:r>
            <a:r>
              <a:rPr lang="zh-CN" altLang="en-US" sz="2400" b="1" dirty="0">
                <a:latin typeface="微软雅黑" pitchFamily="34" charset="-122"/>
                <a:ea typeface="微软雅黑" pitchFamily="34" charset="-122"/>
                <a:cs typeface="+mj-cs"/>
              </a:rPr>
              <a:t>数据结构（续）</a:t>
            </a:r>
            <a:endParaRPr kumimoji="0" lang="zh-CN" altLang="en-US"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j-cs"/>
            </a:endParaRPr>
          </a:p>
        </p:txBody>
      </p:sp>
      <p:sp>
        <p:nvSpPr>
          <p:cNvPr id="29" name="Rectangle 3"/>
          <p:cNvSpPr txBox="1">
            <a:spLocks noChangeArrowheads="1"/>
          </p:cNvSpPr>
          <p:nvPr/>
        </p:nvSpPr>
        <p:spPr>
          <a:xfrm>
            <a:off x="214283" y="1071551"/>
            <a:ext cx="6643733" cy="50006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a:spcBef>
                <a:spcPts val="0"/>
              </a:spcBef>
              <a:buFont typeface="Wingdings" pitchFamily="2" charset="2"/>
              <a:buNone/>
            </a:pPr>
            <a:r>
              <a:rPr lang="en-US" altLang="zh-CN" sz="1800" dirty="0"/>
              <a:t>Distance Table</a:t>
            </a:r>
            <a:r>
              <a:rPr lang="zh-CN" altLang="en-US" sz="1800" dirty="0"/>
              <a:t>实际上给出了</a:t>
            </a:r>
            <a:r>
              <a:rPr lang="en-US" altLang="zh-CN" sz="1800" dirty="0"/>
              <a:t>Routing Table:</a:t>
            </a:r>
            <a:endParaRPr lang="zh-CN" altLang="zh-CN" sz="1800" dirty="0"/>
          </a:p>
        </p:txBody>
      </p:sp>
    </p:spTree>
    <p:extLst>
      <p:ext uri="{BB962C8B-B14F-4D97-AF65-F5344CB8AC3E}">
        <p14:creationId xmlns:p14="http://schemas.microsoft.com/office/powerpoint/2010/main" val="13788981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914400" y="191143"/>
            <a:ext cx="5800740" cy="461665"/>
          </a:xfrm>
          <a:prstGeom prst="rect">
            <a:avLst/>
          </a:prstGeom>
        </p:spPr>
        <p:txBody>
          <a:bodyPr vert="horz" wrap="square" lIns="91440" tIns="45720" rIns="91440" bIns="4572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400" b="1" dirty="0">
                <a:latin typeface="微软雅黑" pitchFamily="34" charset="-122"/>
                <a:ea typeface="微软雅黑" pitchFamily="34" charset="-122"/>
                <a:cs typeface="+mj-cs"/>
              </a:rPr>
              <a:t>距离向量路由算法</a:t>
            </a:r>
            <a:r>
              <a:rPr lang="en-US" altLang="zh-CN" sz="2400" b="1" dirty="0">
                <a:latin typeface="微软雅黑" pitchFamily="34" charset="-122"/>
                <a:ea typeface="微软雅黑" pitchFamily="34" charset="-122"/>
                <a:cs typeface="+mj-cs"/>
              </a:rPr>
              <a:t> — </a:t>
            </a:r>
            <a:r>
              <a:rPr lang="zh-CN" altLang="en-US" sz="2400" b="1" dirty="0">
                <a:latin typeface="微软雅黑" pitchFamily="34" charset="-122"/>
                <a:ea typeface="微软雅黑" pitchFamily="34" charset="-122"/>
                <a:cs typeface="+mj-cs"/>
              </a:rPr>
              <a:t>算法描述</a:t>
            </a:r>
            <a:endParaRPr kumimoji="0" lang="zh-CN" altLang="en-US"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j-cs"/>
            </a:endParaRPr>
          </a:p>
        </p:txBody>
      </p:sp>
      <p:sp>
        <p:nvSpPr>
          <p:cNvPr id="8" name="Rectangle 3"/>
          <p:cNvSpPr txBox="1">
            <a:spLocks noChangeArrowheads="1"/>
          </p:cNvSpPr>
          <p:nvPr/>
        </p:nvSpPr>
        <p:spPr>
          <a:xfrm>
            <a:off x="214283" y="1071551"/>
            <a:ext cx="6643733" cy="242889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a:spcBef>
                <a:spcPts val="0"/>
              </a:spcBef>
              <a:buFont typeface="Wingdings" pitchFamily="2" charset="2"/>
              <a:buNone/>
            </a:pPr>
            <a:r>
              <a:rPr lang="zh-CN" altLang="en-US" sz="1800" dirty="0">
                <a:solidFill>
                  <a:srgbClr val="C00000"/>
                </a:solidFill>
              </a:rPr>
              <a:t>考虑任意节点</a:t>
            </a:r>
            <a:r>
              <a:rPr lang="en-US" altLang="zh-CN" sz="1800" dirty="0">
                <a:solidFill>
                  <a:srgbClr val="C00000"/>
                </a:solidFill>
              </a:rPr>
              <a:t>X, </a:t>
            </a:r>
            <a:r>
              <a:rPr lang="zh-CN" altLang="en-US" sz="1800" dirty="0">
                <a:solidFill>
                  <a:srgbClr val="C00000"/>
                </a:solidFill>
              </a:rPr>
              <a:t>初始化</a:t>
            </a:r>
            <a:r>
              <a:rPr lang="en-US" altLang="zh-CN" sz="1800" dirty="0">
                <a:solidFill>
                  <a:srgbClr val="C00000"/>
                </a:solidFill>
              </a:rPr>
              <a:t>:</a:t>
            </a:r>
          </a:p>
          <a:p>
            <a:pPr marL="0">
              <a:spcBef>
                <a:spcPts val="0"/>
              </a:spcBef>
              <a:buFont typeface="Wingdings" pitchFamily="2" charset="2"/>
              <a:buNone/>
            </a:pPr>
            <a:endParaRPr lang="en-US" altLang="zh-CN" sz="1800" dirty="0"/>
          </a:p>
          <a:p>
            <a:pPr marL="0">
              <a:spcBef>
                <a:spcPts val="0"/>
              </a:spcBef>
              <a:buFont typeface="Wingdings" pitchFamily="2" charset="2"/>
              <a:buNone/>
            </a:pPr>
            <a:r>
              <a:rPr lang="zh-CN" altLang="en-US" sz="1800" dirty="0"/>
              <a:t>对节点</a:t>
            </a:r>
            <a:r>
              <a:rPr lang="en-US" altLang="zh-CN" sz="1800" dirty="0"/>
              <a:t>X</a:t>
            </a:r>
            <a:r>
              <a:rPr lang="zh-CN" altLang="en-US" sz="1800" dirty="0"/>
              <a:t>的每一个邻居节点 </a:t>
            </a:r>
            <a:r>
              <a:rPr lang="en-US" altLang="zh-CN" sz="1800" dirty="0"/>
              <a:t>V: </a:t>
            </a:r>
          </a:p>
          <a:p>
            <a:pPr marL="0">
              <a:spcBef>
                <a:spcPts val="0"/>
              </a:spcBef>
              <a:buFont typeface="Wingdings" pitchFamily="2" charset="2"/>
              <a:buNone/>
            </a:pPr>
            <a:r>
              <a:rPr lang="en-US" altLang="zh-CN" sz="1800" dirty="0"/>
              <a:t>     </a:t>
            </a:r>
          </a:p>
          <a:p>
            <a:pPr marL="0">
              <a:spcBef>
                <a:spcPts val="0"/>
              </a:spcBef>
              <a:buFont typeface="Wingdings" pitchFamily="2" charset="2"/>
              <a:buNone/>
            </a:pPr>
            <a:r>
              <a:rPr lang="en-US" altLang="zh-CN" sz="1800" dirty="0"/>
              <a:t>     c (X, V) = X </a:t>
            </a:r>
            <a:r>
              <a:rPr lang="zh-CN" altLang="en-US" sz="1800" dirty="0"/>
              <a:t>到 </a:t>
            </a:r>
            <a:r>
              <a:rPr lang="en-US" altLang="zh-CN" sz="1800" dirty="0"/>
              <a:t>V </a:t>
            </a:r>
            <a:r>
              <a:rPr lang="zh-CN" altLang="en-US" sz="1800" dirty="0"/>
              <a:t>的距离；</a:t>
            </a:r>
          </a:p>
          <a:p>
            <a:pPr marL="0">
              <a:spcBef>
                <a:spcPts val="0"/>
              </a:spcBef>
              <a:buFont typeface="Wingdings" pitchFamily="2" charset="2"/>
              <a:buNone/>
            </a:pPr>
            <a:endParaRPr lang="zh-CN" altLang="en-US" sz="1800" dirty="0"/>
          </a:p>
          <a:p>
            <a:pPr marL="0">
              <a:spcBef>
                <a:spcPts val="0"/>
              </a:spcBef>
              <a:buFont typeface="Wingdings" pitchFamily="2" charset="2"/>
              <a:buNone/>
            </a:pPr>
            <a:r>
              <a:rPr lang="zh-CN" altLang="en-US" sz="1800" dirty="0"/>
              <a:t>     对网络上每一个非 </a:t>
            </a:r>
            <a:r>
              <a:rPr lang="en-US" altLang="zh-CN" sz="1800" dirty="0"/>
              <a:t>X </a:t>
            </a:r>
            <a:r>
              <a:rPr lang="zh-CN" altLang="en-US" sz="1800" dirty="0"/>
              <a:t>的节点 *</a:t>
            </a:r>
            <a:r>
              <a:rPr lang="en-US" altLang="zh-CN" sz="1800" dirty="0"/>
              <a:t>:    D</a:t>
            </a:r>
            <a:r>
              <a:rPr lang="en-US" altLang="zh-CN" sz="1800" baseline="30000" dirty="0"/>
              <a:t>X</a:t>
            </a:r>
            <a:r>
              <a:rPr lang="en-US" altLang="zh-CN" sz="1800" dirty="0"/>
              <a:t>(*</a:t>
            </a:r>
            <a:r>
              <a:rPr lang="zh-CN" altLang="en-US" sz="1800" dirty="0"/>
              <a:t>，</a:t>
            </a:r>
            <a:r>
              <a:rPr lang="en-US" altLang="zh-CN" sz="1800" dirty="0"/>
              <a:t>V) = ∞</a:t>
            </a:r>
            <a:r>
              <a:rPr lang="zh-CN" altLang="en-US" sz="1800" dirty="0"/>
              <a:t>；</a:t>
            </a:r>
          </a:p>
          <a:p>
            <a:pPr marL="0">
              <a:spcBef>
                <a:spcPts val="0"/>
              </a:spcBef>
              <a:buFont typeface="Wingdings" pitchFamily="2" charset="2"/>
              <a:buNone/>
            </a:pPr>
            <a:endParaRPr lang="zh-CN" altLang="en-US" sz="1800" dirty="0"/>
          </a:p>
          <a:p>
            <a:pPr marL="0">
              <a:spcBef>
                <a:spcPts val="0"/>
              </a:spcBef>
              <a:buFont typeface="Wingdings" pitchFamily="2" charset="2"/>
              <a:buNone/>
            </a:pPr>
            <a:r>
              <a:rPr lang="zh-CN" altLang="en-US" sz="1800" dirty="0"/>
              <a:t>     </a:t>
            </a:r>
            <a:r>
              <a:rPr lang="en-US" altLang="zh-CN" sz="1800" dirty="0"/>
              <a:t>D</a:t>
            </a:r>
            <a:r>
              <a:rPr lang="en-US" altLang="zh-CN" sz="1800" baseline="30000" dirty="0"/>
              <a:t>X</a:t>
            </a:r>
            <a:r>
              <a:rPr lang="en-US" altLang="zh-CN" sz="1800" dirty="0"/>
              <a:t>(V, V) = c (X, V)</a:t>
            </a:r>
            <a:r>
              <a:rPr lang="zh-CN" altLang="en-US" sz="1800" dirty="0"/>
              <a:t>；</a:t>
            </a:r>
            <a:endParaRPr lang="zh-CN" altLang="zh-CN" sz="1800" dirty="0"/>
          </a:p>
        </p:txBody>
      </p:sp>
    </p:spTree>
    <p:extLst>
      <p:ext uri="{BB962C8B-B14F-4D97-AF65-F5344CB8AC3E}">
        <p14:creationId xmlns:p14="http://schemas.microsoft.com/office/powerpoint/2010/main" val="15304656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未知"/>
          <p:cNvSpPr>
            <a:spLocks/>
          </p:cNvSpPr>
          <p:nvPr/>
        </p:nvSpPr>
        <p:spPr bwMode="auto">
          <a:xfrm>
            <a:off x="357158" y="1758570"/>
            <a:ext cx="333374" cy="3242072"/>
          </a:xfrm>
          <a:custGeom>
            <a:avLst/>
            <a:gdLst>
              <a:gd name="T0" fmla="*/ 2147483647 w 300"/>
              <a:gd name="T1" fmla="*/ 2147483647 h 3600"/>
              <a:gd name="T2" fmla="*/ 2147483647 w 300"/>
              <a:gd name="T3" fmla="*/ 2147483647 h 3600"/>
              <a:gd name="T4" fmla="*/ 0 w 300"/>
              <a:gd name="T5" fmla="*/ 2147483647 h 3600"/>
              <a:gd name="T6" fmla="*/ 0 w 300"/>
              <a:gd name="T7" fmla="*/ 0 h 3600"/>
              <a:gd name="T8" fmla="*/ 2147483647 w 300"/>
              <a:gd name="T9" fmla="*/ 0 h 3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0" h="3600">
                <a:moveTo>
                  <a:pt x="300" y="3546"/>
                </a:moveTo>
                <a:lnTo>
                  <a:pt x="300" y="3600"/>
                </a:lnTo>
                <a:lnTo>
                  <a:pt x="0" y="3594"/>
                </a:lnTo>
                <a:lnTo>
                  <a:pt x="0" y="0"/>
                </a:lnTo>
                <a:lnTo>
                  <a:pt x="192" y="0"/>
                </a:lnTo>
              </a:path>
            </a:pathLst>
          </a:custGeom>
          <a:noFill/>
          <a:ln w="19050" cap="flat" cmpd="sng">
            <a:solidFill>
              <a:srgbClr val="FF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Rectangle 2"/>
          <p:cNvSpPr txBox="1">
            <a:spLocks noChangeArrowheads="1"/>
          </p:cNvSpPr>
          <p:nvPr/>
        </p:nvSpPr>
        <p:spPr>
          <a:xfrm>
            <a:off x="914400" y="191143"/>
            <a:ext cx="5800740" cy="461665"/>
          </a:xfrm>
          <a:prstGeom prst="rect">
            <a:avLst/>
          </a:prstGeom>
        </p:spPr>
        <p:txBody>
          <a:bodyPr vert="horz" wrap="square" lIns="91440" tIns="45720" rIns="91440" bIns="4572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400" b="1" dirty="0">
                <a:latin typeface="微软雅黑" pitchFamily="34" charset="-122"/>
                <a:ea typeface="微软雅黑" pitchFamily="34" charset="-122"/>
                <a:cs typeface="+mj-cs"/>
              </a:rPr>
              <a:t>距离向量路由算法</a:t>
            </a:r>
            <a:r>
              <a:rPr lang="en-US" altLang="zh-CN" sz="2400" b="1" dirty="0">
                <a:latin typeface="微软雅黑" pitchFamily="34" charset="-122"/>
                <a:ea typeface="微软雅黑" pitchFamily="34" charset="-122"/>
                <a:cs typeface="+mj-cs"/>
              </a:rPr>
              <a:t> — </a:t>
            </a:r>
            <a:r>
              <a:rPr lang="zh-CN" altLang="en-US" sz="2400" b="1" dirty="0">
                <a:latin typeface="微软雅黑" pitchFamily="34" charset="-122"/>
                <a:ea typeface="微软雅黑" pitchFamily="34" charset="-122"/>
                <a:cs typeface="+mj-cs"/>
              </a:rPr>
              <a:t>算法描述（续）</a:t>
            </a:r>
            <a:endParaRPr kumimoji="0" lang="zh-CN" altLang="en-US"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j-cs"/>
            </a:endParaRPr>
          </a:p>
        </p:txBody>
      </p:sp>
      <p:sp>
        <p:nvSpPr>
          <p:cNvPr id="9" name="Rectangle 3"/>
          <p:cNvSpPr txBox="1">
            <a:spLocks noChangeArrowheads="1"/>
          </p:cNvSpPr>
          <p:nvPr/>
        </p:nvSpPr>
        <p:spPr>
          <a:xfrm>
            <a:off x="214283" y="1071551"/>
            <a:ext cx="6643733" cy="392909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None/>
            </a:pPr>
            <a:r>
              <a:rPr lang="zh-CN" altLang="en-US" sz="1800" dirty="0">
                <a:solidFill>
                  <a:srgbClr val="FF0000"/>
                </a:solidFill>
              </a:rPr>
              <a:t>任意节点</a:t>
            </a:r>
            <a:r>
              <a:rPr lang="zh-CN" altLang="zh-CN" sz="1800" dirty="0">
                <a:solidFill>
                  <a:srgbClr val="FF0000"/>
                </a:solidFill>
              </a:rPr>
              <a:t>X</a:t>
            </a:r>
            <a:r>
              <a:rPr lang="zh-CN" altLang="en-US" sz="1800" dirty="0">
                <a:solidFill>
                  <a:srgbClr val="FF0000"/>
                </a:solidFill>
              </a:rPr>
              <a:t>执行如下循环</a:t>
            </a:r>
            <a:r>
              <a:rPr lang="zh-CN" altLang="zh-CN" sz="1800" dirty="0">
                <a:solidFill>
                  <a:srgbClr val="FF0000"/>
                </a:solidFill>
              </a:rPr>
              <a:t>:</a:t>
            </a:r>
          </a:p>
          <a:p>
            <a:pPr marL="684000" lvl="1">
              <a:buNone/>
            </a:pPr>
            <a:r>
              <a:rPr lang="zh-CN" altLang="en-US" sz="1800" dirty="0"/>
              <a:t>向每个邻居节点发送自己到所有其它节点的最短距离所构成</a:t>
            </a:r>
            <a:endParaRPr lang="en-US" altLang="zh-CN" sz="1800" dirty="0"/>
          </a:p>
          <a:p>
            <a:pPr marL="684000" lvl="1">
              <a:buNone/>
            </a:pPr>
            <a:r>
              <a:rPr lang="zh-CN" altLang="en-US" sz="1800" dirty="0"/>
              <a:t>的距离向量；</a:t>
            </a:r>
            <a:endParaRPr lang="en-US" altLang="zh-CN" sz="1800" dirty="0"/>
          </a:p>
          <a:p>
            <a:pPr marL="684000" lvl="1">
              <a:buNone/>
            </a:pPr>
            <a:endParaRPr lang="en-US" altLang="zh-CN" sz="1800" dirty="0"/>
          </a:p>
          <a:p>
            <a:pPr marL="684000" lvl="1">
              <a:buNone/>
            </a:pPr>
            <a:r>
              <a:rPr lang="zh-CN" altLang="en-US" sz="1800" dirty="0"/>
              <a:t>接收每个邻居节点所发送的距离向量；</a:t>
            </a:r>
            <a:endParaRPr lang="en-US" altLang="zh-CN" sz="1800" dirty="0"/>
          </a:p>
          <a:p>
            <a:pPr marL="684000" lvl="1">
              <a:buNone/>
            </a:pPr>
            <a:endParaRPr lang="en-US" altLang="zh-CN" sz="1800" dirty="0"/>
          </a:p>
          <a:p>
            <a:pPr marL="684000" lvl="1">
              <a:buNone/>
            </a:pPr>
            <a:r>
              <a:rPr lang="zh-CN" altLang="en-US" sz="1800" dirty="0"/>
              <a:t>对来自每个邻居节点 </a:t>
            </a:r>
            <a:r>
              <a:rPr lang="zh-CN" altLang="zh-CN" sz="1800" dirty="0"/>
              <a:t>V </a:t>
            </a:r>
            <a:r>
              <a:rPr lang="zh-CN" altLang="en-US" sz="1800" dirty="0"/>
              <a:t>的距离向量中的每个元素</a:t>
            </a:r>
            <a:endParaRPr lang="en-US" altLang="zh-CN" sz="1800" dirty="0"/>
          </a:p>
          <a:p>
            <a:pPr marL="684000" lvl="1">
              <a:buNone/>
            </a:pPr>
            <a:r>
              <a:rPr lang="zh-CN" altLang="zh-CN" sz="1800" i="1" dirty="0"/>
              <a:t>min </a:t>
            </a:r>
            <a:r>
              <a:rPr lang="zh-CN" altLang="zh-CN" sz="1800" dirty="0"/>
              <a:t>{D</a:t>
            </a:r>
            <a:r>
              <a:rPr lang="zh-CN" altLang="zh-CN" sz="1800" baseline="40000" dirty="0"/>
              <a:t>V</a:t>
            </a:r>
            <a:r>
              <a:rPr lang="zh-CN" altLang="zh-CN" sz="1800" dirty="0"/>
              <a:t>(Y, -)}</a:t>
            </a:r>
            <a:r>
              <a:rPr lang="zh-CN" altLang="en-US" sz="1800" dirty="0"/>
              <a:t>，更新到</a:t>
            </a:r>
            <a:r>
              <a:rPr lang="zh-CN" altLang="zh-CN" sz="1800" dirty="0"/>
              <a:t>Y</a:t>
            </a:r>
            <a:r>
              <a:rPr lang="zh-CN" altLang="en-US" sz="1800" dirty="0"/>
              <a:t>的距离：</a:t>
            </a:r>
            <a:endParaRPr lang="en-US" altLang="zh-CN" sz="1800" dirty="0"/>
          </a:p>
          <a:p>
            <a:pPr marL="684000" lvl="1">
              <a:buNone/>
            </a:pPr>
            <a:r>
              <a:rPr lang="zh-CN" altLang="zh-CN" sz="1800" dirty="0"/>
              <a:t>D</a:t>
            </a:r>
            <a:r>
              <a:rPr lang="zh-CN" altLang="zh-CN" sz="1800" baseline="40000" dirty="0"/>
              <a:t>X</a:t>
            </a:r>
            <a:r>
              <a:rPr lang="zh-CN" altLang="zh-CN" sz="1800" dirty="0"/>
              <a:t>(Y, V) = c (X, V) + </a:t>
            </a:r>
            <a:r>
              <a:rPr lang="zh-CN" altLang="zh-CN" sz="1800" i="1" dirty="0"/>
              <a:t>min</a:t>
            </a:r>
            <a:r>
              <a:rPr lang="zh-CN" altLang="zh-CN" sz="1800" dirty="0"/>
              <a:t> {D</a:t>
            </a:r>
            <a:r>
              <a:rPr lang="zh-CN" altLang="zh-CN" sz="1800" baseline="40000" dirty="0"/>
              <a:t>V</a:t>
            </a:r>
            <a:r>
              <a:rPr lang="zh-CN" altLang="zh-CN" sz="1800" dirty="0"/>
              <a:t>(Y, -)}</a:t>
            </a:r>
            <a:r>
              <a:rPr lang="zh-CN" altLang="en-US" sz="1800" dirty="0"/>
              <a:t>；</a:t>
            </a:r>
            <a:endParaRPr lang="en-US" altLang="zh-CN" sz="1800" dirty="0"/>
          </a:p>
          <a:p>
            <a:pPr marL="684000" lvl="1">
              <a:buNone/>
            </a:pPr>
            <a:r>
              <a:rPr lang="zh-CN" altLang="en-US" sz="1800" dirty="0"/>
              <a:t>如果 </a:t>
            </a:r>
            <a:r>
              <a:rPr lang="zh-CN" altLang="zh-CN" sz="1800" dirty="0"/>
              <a:t>c (X, V) </a:t>
            </a:r>
            <a:r>
              <a:rPr lang="zh-CN" altLang="en-US" sz="1800" dirty="0"/>
              <a:t>发生变化，则对网络上每一个目的节点 </a:t>
            </a:r>
            <a:r>
              <a:rPr lang="zh-CN" altLang="zh-CN" sz="1800" dirty="0"/>
              <a:t>Y</a:t>
            </a:r>
            <a:r>
              <a:rPr lang="zh-CN" altLang="en-US" sz="1800" dirty="0"/>
              <a:t>，更</a:t>
            </a:r>
            <a:endParaRPr lang="en-US" altLang="zh-CN" sz="1800" dirty="0"/>
          </a:p>
          <a:p>
            <a:pPr marL="684000" lvl="1">
              <a:buNone/>
            </a:pPr>
            <a:r>
              <a:rPr lang="zh-CN" altLang="en-US" sz="1800" dirty="0"/>
              <a:t>新经由</a:t>
            </a:r>
            <a:r>
              <a:rPr lang="zh-CN" altLang="zh-CN" sz="1800" dirty="0"/>
              <a:t>V</a:t>
            </a:r>
            <a:r>
              <a:rPr lang="zh-CN" altLang="en-US" sz="1800" dirty="0"/>
              <a:t>的距离：</a:t>
            </a:r>
            <a:endParaRPr lang="en-US" altLang="zh-CN" sz="1800" dirty="0"/>
          </a:p>
          <a:p>
            <a:pPr marL="684000" lvl="1">
              <a:buNone/>
            </a:pPr>
            <a:r>
              <a:rPr lang="zh-CN" altLang="zh-CN" sz="1800" dirty="0"/>
              <a:t>D</a:t>
            </a:r>
            <a:r>
              <a:rPr lang="zh-CN" altLang="zh-CN" sz="1800" baseline="40000" dirty="0"/>
              <a:t>X</a:t>
            </a:r>
            <a:r>
              <a:rPr lang="zh-CN" altLang="zh-CN" sz="1800" dirty="0"/>
              <a:t>(Y, V) = </a:t>
            </a:r>
            <a:r>
              <a:rPr lang="zh-CN" altLang="en-US" sz="1800" dirty="0"/>
              <a:t>新的 </a:t>
            </a:r>
            <a:r>
              <a:rPr lang="zh-CN" altLang="zh-CN" sz="1800" dirty="0"/>
              <a:t>c (X, V) + </a:t>
            </a:r>
            <a:r>
              <a:rPr lang="zh-CN" altLang="zh-CN" sz="1800" i="1" dirty="0"/>
              <a:t>min</a:t>
            </a:r>
            <a:r>
              <a:rPr lang="zh-CN" altLang="zh-CN" sz="1800" dirty="0"/>
              <a:t> {D</a:t>
            </a:r>
            <a:r>
              <a:rPr lang="zh-CN" altLang="zh-CN" sz="1800" baseline="40000" dirty="0"/>
              <a:t>V</a:t>
            </a:r>
            <a:r>
              <a:rPr lang="zh-CN" altLang="zh-CN" sz="1800" dirty="0"/>
              <a:t>(Y, -)};</a:t>
            </a:r>
          </a:p>
        </p:txBody>
      </p:sp>
    </p:spTree>
    <p:extLst>
      <p:ext uri="{BB962C8B-B14F-4D97-AF65-F5344CB8AC3E}">
        <p14:creationId xmlns:p14="http://schemas.microsoft.com/office/powerpoint/2010/main" val="27654855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760" y="987574"/>
            <a:ext cx="6602256" cy="3864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2"/>
          <p:cNvSpPr txBox="1">
            <a:spLocks noChangeArrowheads="1"/>
          </p:cNvSpPr>
          <p:nvPr/>
        </p:nvSpPr>
        <p:spPr>
          <a:xfrm>
            <a:off x="914400" y="191143"/>
            <a:ext cx="5800740" cy="461665"/>
          </a:xfrm>
          <a:prstGeom prst="rect">
            <a:avLst/>
          </a:prstGeom>
        </p:spPr>
        <p:txBody>
          <a:bodyPr vert="horz" wrap="square" lIns="91440" tIns="45720" rIns="91440" bIns="4572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400" b="1" dirty="0">
                <a:latin typeface="微软雅黑" pitchFamily="34" charset="-122"/>
                <a:ea typeface="微软雅黑" pitchFamily="34" charset="-122"/>
                <a:cs typeface="+mj-cs"/>
              </a:rPr>
              <a:t>距离向量路由算法</a:t>
            </a:r>
            <a:r>
              <a:rPr lang="en-US" altLang="zh-CN" sz="2400" b="1" dirty="0">
                <a:latin typeface="微软雅黑" pitchFamily="34" charset="-122"/>
                <a:ea typeface="微软雅黑" pitchFamily="34" charset="-122"/>
                <a:cs typeface="+mj-cs"/>
              </a:rPr>
              <a:t> — </a:t>
            </a:r>
            <a:r>
              <a:rPr lang="zh-CN" altLang="en-US" sz="2400" b="1" dirty="0">
                <a:latin typeface="微软雅黑" pitchFamily="34" charset="-122"/>
                <a:ea typeface="微软雅黑" pitchFamily="34" charset="-122"/>
                <a:cs typeface="+mj-cs"/>
              </a:rPr>
              <a:t>举例</a:t>
            </a:r>
            <a:endParaRPr kumimoji="0" lang="zh-CN" altLang="en-US"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j-cs"/>
            </a:endParaRPr>
          </a:p>
        </p:txBody>
      </p:sp>
    </p:spTree>
    <p:extLst>
      <p:ext uri="{BB962C8B-B14F-4D97-AF65-F5344CB8AC3E}">
        <p14:creationId xmlns:p14="http://schemas.microsoft.com/office/powerpoint/2010/main" val="2687719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pPr eaLnBrk="1" hangingPunct="1"/>
            <a:r>
              <a:rPr lang="zh-CN" dirty="0"/>
              <a:t>路由器介绍</a:t>
            </a:r>
          </a:p>
        </p:txBody>
      </p:sp>
      <p:sp>
        <p:nvSpPr>
          <p:cNvPr id="4100" name="Rectangle 3"/>
          <p:cNvSpPr>
            <a:spLocks noGrp="1" noChangeArrowheads="1"/>
          </p:cNvSpPr>
          <p:nvPr>
            <p:ph type="body" idx="1"/>
          </p:nvPr>
        </p:nvSpPr>
        <p:spPr>
          <a:xfrm>
            <a:off x="214282" y="1071553"/>
            <a:ext cx="6643734" cy="3522674"/>
          </a:xfrm>
        </p:spPr>
        <p:txBody>
          <a:bodyPr>
            <a:normAutofit/>
          </a:bodyPr>
          <a:lstStyle/>
          <a:p>
            <a:pPr eaLnBrk="1" hangingPunct="1"/>
            <a:r>
              <a:rPr lang="zh-CN" sz="1800" dirty="0"/>
              <a:t>路由器硬件结构</a:t>
            </a:r>
          </a:p>
          <a:p>
            <a:pPr eaLnBrk="1" hangingPunct="1"/>
            <a:endParaRPr lang="zh-CN" altLang="zh-CN" sz="1800" dirty="0"/>
          </a:p>
          <a:p>
            <a:pPr eaLnBrk="1" hangingPunct="1"/>
            <a:r>
              <a:rPr lang="zh-CN" sz="1800" dirty="0"/>
              <a:t>路由器软件结构</a:t>
            </a:r>
          </a:p>
          <a:p>
            <a:pPr eaLnBrk="1" hangingPunct="1"/>
            <a:endParaRPr lang="zh-CN" altLang="zh-CN" sz="1800" dirty="0"/>
          </a:p>
          <a:p>
            <a:pPr eaLnBrk="1" hangingPunct="1"/>
            <a:r>
              <a:rPr lang="zh-CN" sz="1800" dirty="0"/>
              <a:t>路由器上的各种接口</a:t>
            </a:r>
          </a:p>
          <a:p>
            <a:pPr eaLnBrk="1" hangingPunct="1"/>
            <a:endParaRPr lang="zh-CN" altLang="zh-CN" sz="1800" dirty="0"/>
          </a:p>
          <a:p>
            <a:pPr eaLnBrk="1" hangingPunct="1"/>
            <a:r>
              <a:rPr lang="zh-CN" sz="1800" dirty="0"/>
              <a:t>华</a:t>
            </a:r>
            <a:r>
              <a:rPr lang="zh-CN" altLang="zh-CN" sz="1800" dirty="0"/>
              <a:t>3</a:t>
            </a:r>
            <a:r>
              <a:rPr lang="zh-CN" sz="1800" dirty="0"/>
              <a:t>全系列路由器</a:t>
            </a:r>
          </a:p>
        </p:txBody>
      </p:sp>
    </p:spTree>
    <p:extLst>
      <p:ext uri="{BB962C8B-B14F-4D97-AF65-F5344CB8AC3E}">
        <p14:creationId xmlns:p14="http://schemas.microsoft.com/office/powerpoint/2010/main" val="2052267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059582"/>
            <a:ext cx="6670038" cy="36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2"/>
          <p:cNvSpPr txBox="1">
            <a:spLocks noChangeArrowheads="1"/>
          </p:cNvSpPr>
          <p:nvPr/>
        </p:nvSpPr>
        <p:spPr>
          <a:xfrm>
            <a:off x="914400" y="191143"/>
            <a:ext cx="5800740" cy="461665"/>
          </a:xfrm>
          <a:prstGeom prst="rect">
            <a:avLst/>
          </a:prstGeom>
        </p:spPr>
        <p:txBody>
          <a:bodyPr vert="horz" wrap="square" lIns="91440" tIns="45720" rIns="91440" bIns="4572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400" b="1" dirty="0">
                <a:latin typeface="微软雅黑" pitchFamily="34" charset="-122"/>
                <a:ea typeface="微软雅黑" pitchFamily="34" charset="-122"/>
                <a:cs typeface="+mj-cs"/>
              </a:rPr>
              <a:t>距离向量路由算法</a:t>
            </a:r>
            <a:r>
              <a:rPr lang="en-US" altLang="zh-CN" sz="2400" b="1" dirty="0">
                <a:latin typeface="微软雅黑" pitchFamily="34" charset="-122"/>
                <a:ea typeface="微软雅黑" pitchFamily="34" charset="-122"/>
                <a:cs typeface="+mj-cs"/>
              </a:rPr>
              <a:t> — </a:t>
            </a:r>
            <a:r>
              <a:rPr lang="zh-CN" altLang="en-US" sz="2400" b="1" dirty="0">
                <a:latin typeface="微软雅黑" pitchFamily="34" charset="-122"/>
                <a:ea typeface="微软雅黑" pitchFamily="34" charset="-122"/>
                <a:cs typeface="+mj-cs"/>
              </a:rPr>
              <a:t>举例（续）</a:t>
            </a:r>
            <a:endParaRPr kumimoji="0" lang="zh-CN" altLang="en-US"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j-cs"/>
            </a:endParaRPr>
          </a:p>
        </p:txBody>
      </p:sp>
    </p:spTree>
    <p:extLst>
      <p:ext uri="{BB962C8B-B14F-4D97-AF65-F5344CB8AC3E}">
        <p14:creationId xmlns:p14="http://schemas.microsoft.com/office/powerpoint/2010/main" val="33745804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p:cNvGrpSpPr/>
          <p:nvPr/>
        </p:nvGrpSpPr>
        <p:grpSpPr>
          <a:xfrm>
            <a:off x="459409" y="2211710"/>
            <a:ext cx="5372980" cy="2653936"/>
            <a:chOff x="1066183" y="3166971"/>
            <a:chExt cx="5559425" cy="2819666"/>
          </a:xfrm>
        </p:grpSpPr>
        <p:pic>
          <p:nvPicPr>
            <p:cNvPr id="48" name="Picture 39" descr="dv_goo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183" y="3210100"/>
              <a:ext cx="5559425" cy="27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Line 40"/>
            <p:cNvSpPr>
              <a:spLocks noChangeShapeType="1"/>
            </p:cNvSpPr>
            <p:nvPr/>
          </p:nvSpPr>
          <p:spPr bwMode="auto">
            <a:xfrm>
              <a:off x="6625608" y="3166971"/>
              <a:ext cx="0" cy="27432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50" name="Rectangle 42"/>
            <p:cNvSpPr>
              <a:spLocks noChangeArrowheads="1"/>
            </p:cNvSpPr>
            <p:nvPr/>
          </p:nvSpPr>
          <p:spPr bwMode="auto">
            <a:xfrm>
              <a:off x="6210476" y="3596392"/>
              <a:ext cx="287337" cy="288925"/>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endParaRPr lang="zh-CN" altLang="en-US">
                <a:solidFill>
                  <a:srgbClr val="000000"/>
                </a:solidFill>
                <a:latin typeface="微软雅黑" panose="020B0503020204020204" pitchFamily="34" charset="-122"/>
                <a:ea typeface="微软雅黑" panose="020B0503020204020204" pitchFamily="34" charset="-122"/>
              </a:endParaRPr>
            </a:p>
          </p:txBody>
        </p:sp>
      </p:grpSp>
      <p:sp>
        <p:nvSpPr>
          <p:cNvPr id="51" name="Rectangle 3"/>
          <p:cNvSpPr>
            <a:spLocks noChangeArrowheads="1"/>
          </p:cNvSpPr>
          <p:nvPr/>
        </p:nvSpPr>
        <p:spPr bwMode="auto">
          <a:xfrm>
            <a:off x="418952" y="1203598"/>
            <a:ext cx="3743325" cy="510103"/>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20000"/>
              </a:spcBef>
              <a:spcAft>
                <a:spcPct val="0"/>
              </a:spcAft>
              <a:buClr>
                <a:srgbClr val="CC9900"/>
              </a:buClr>
              <a:buSzPct val="65000"/>
              <a:buFont typeface="Wingdings" pitchFamily="2" charset="2"/>
              <a:buNone/>
            </a:pPr>
            <a:r>
              <a:rPr lang="zh-CN" altLang="zh-CN" dirty="0">
                <a:solidFill>
                  <a:srgbClr val="000000"/>
                </a:solidFill>
                <a:latin typeface="微软雅黑" panose="020B0503020204020204" pitchFamily="34" charset="-122"/>
                <a:ea typeface="微软雅黑" panose="020B0503020204020204" pitchFamily="34" charset="-122"/>
              </a:rPr>
              <a:t>对于好消息，算法收敛迅速。例1：</a:t>
            </a:r>
          </a:p>
        </p:txBody>
      </p:sp>
      <p:grpSp>
        <p:nvGrpSpPr>
          <p:cNvPr id="53" name="组合 52"/>
          <p:cNvGrpSpPr/>
          <p:nvPr/>
        </p:nvGrpSpPr>
        <p:grpSpPr>
          <a:xfrm>
            <a:off x="4287370" y="774714"/>
            <a:ext cx="2184400" cy="1367869"/>
            <a:chOff x="4441208" y="1266675"/>
            <a:chExt cx="2184400" cy="1367869"/>
          </a:xfrm>
        </p:grpSpPr>
        <p:sp>
          <p:nvSpPr>
            <p:cNvPr id="54" name="未知"/>
            <p:cNvSpPr>
              <a:spLocks/>
            </p:cNvSpPr>
            <p:nvPr/>
          </p:nvSpPr>
          <p:spPr bwMode="auto">
            <a:xfrm>
              <a:off x="4441208" y="1421694"/>
              <a:ext cx="2184400" cy="1212850"/>
            </a:xfrm>
            <a:custGeom>
              <a:avLst/>
              <a:gdLst>
                <a:gd name="T0" fmla="*/ 284778450 w 1376"/>
                <a:gd name="T1" fmla="*/ 877014375 h 764"/>
                <a:gd name="T2" fmla="*/ 995462513 w 1376"/>
                <a:gd name="T3" fmla="*/ 408265313 h 764"/>
                <a:gd name="T4" fmla="*/ 1789310938 w 1376"/>
                <a:gd name="T5" fmla="*/ 22682200 h 764"/>
                <a:gd name="T6" fmla="*/ 2147483647 w 1376"/>
                <a:gd name="T7" fmla="*/ 551915013 h 764"/>
                <a:gd name="T8" fmla="*/ 2147483647 w 1376"/>
                <a:gd name="T9" fmla="*/ 1285279688 h 764"/>
                <a:gd name="T10" fmla="*/ 2147483647 w 1376"/>
                <a:gd name="T11" fmla="*/ 1829633438 h 764"/>
                <a:gd name="T12" fmla="*/ 1456650313 w 1376"/>
                <a:gd name="T13" fmla="*/ 1859875313 h 764"/>
                <a:gd name="T14" fmla="*/ 194052825 w 1376"/>
                <a:gd name="T15" fmla="*/ 1587698438 h 764"/>
                <a:gd name="T16" fmla="*/ 284778450 w 1376"/>
                <a:gd name="T17" fmla="*/ 877014375 h 7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76" h="764">
                  <a:moveTo>
                    <a:pt x="113" y="348"/>
                  </a:moveTo>
                  <a:cubicBezTo>
                    <a:pt x="166" y="270"/>
                    <a:pt x="296" y="218"/>
                    <a:pt x="395" y="162"/>
                  </a:cubicBezTo>
                  <a:cubicBezTo>
                    <a:pt x="494" y="106"/>
                    <a:pt x="583" y="0"/>
                    <a:pt x="710" y="9"/>
                  </a:cubicBezTo>
                  <a:cubicBezTo>
                    <a:pt x="837" y="18"/>
                    <a:pt x="1051" y="136"/>
                    <a:pt x="1160" y="219"/>
                  </a:cubicBezTo>
                  <a:cubicBezTo>
                    <a:pt x="1269" y="302"/>
                    <a:pt x="1376" y="426"/>
                    <a:pt x="1367" y="510"/>
                  </a:cubicBezTo>
                  <a:cubicBezTo>
                    <a:pt x="1358" y="594"/>
                    <a:pt x="1234" y="688"/>
                    <a:pt x="1103" y="726"/>
                  </a:cubicBezTo>
                  <a:cubicBezTo>
                    <a:pt x="972" y="764"/>
                    <a:pt x="749" y="754"/>
                    <a:pt x="578" y="738"/>
                  </a:cubicBezTo>
                  <a:cubicBezTo>
                    <a:pt x="407" y="722"/>
                    <a:pt x="154" y="695"/>
                    <a:pt x="77" y="630"/>
                  </a:cubicBezTo>
                  <a:cubicBezTo>
                    <a:pt x="0" y="565"/>
                    <a:pt x="60" y="426"/>
                    <a:pt x="113" y="348"/>
                  </a:cubicBezTo>
                  <a:close/>
                </a:path>
              </a:pathLst>
            </a:custGeom>
            <a:solidFill>
              <a:srgbClr val="66CC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5" name="未知"/>
            <p:cNvSpPr>
              <a:spLocks/>
            </p:cNvSpPr>
            <p:nvPr/>
          </p:nvSpPr>
          <p:spPr bwMode="auto">
            <a:xfrm>
              <a:off x="5011120" y="1840794"/>
              <a:ext cx="352425" cy="285750"/>
            </a:xfrm>
            <a:custGeom>
              <a:avLst/>
              <a:gdLst>
                <a:gd name="T0" fmla="*/ 0 w 222"/>
                <a:gd name="T1" fmla="*/ 453628125 h 180"/>
                <a:gd name="T2" fmla="*/ 559474688 w 222"/>
                <a:gd name="T3" fmla="*/ 0 h 180"/>
                <a:gd name="T4" fmla="*/ 0 60000 65536"/>
                <a:gd name="T5" fmla="*/ 0 60000 65536"/>
              </a:gdLst>
              <a:ahLst/>
              <a:cxnLst>
                <a:cxn ang="T4">
                  <a:pos x="T0" y="T1"/>
                </a:cxn>
                <a:cxn ang="T5">
                  <a:pos x="T2" y="T3"/>
                </a:cxn>
              </a:cxnLst>
              <a:rect l="0" t="0" r="r" b="b"/>
              <a:pathLst>
                <a:path w="222" h="180">
                  <a:moveTo>
                    <a:pt x="0" y="180"/>
                  </a:moveTo>
                  <a:lnTo>
                    <a:pt x="222" y="0"/>
                  </a:lnTo>
                </a:path>
              </a:pathLst>
            </a:custGeom>
            <a:noFill/>
            <a:ln w="12700" cmpd="sng">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6" name="Oval 6"/>
            <p:cNvSpPr>
              <a:spLocks noChangeArrowheads="1"/>
            </p:cNvSpPr>
            <p:nvPr/>
          </p:nvSpPr>
          <p:spPr bwMode="auto">
            <a:xfrm>
              <a:off x="4598370" y="2215444"/>
              <a:ext cx="496888" cy="128587"/>
            </a:xfrm>
            <a:prstGeom prst="ellipse">
              <a:avLst/>
            </a:prstGeom>
            <a:solidFill>
              <a:srgbClr val="9966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7" name="Line 7"/>
            <p:cNvSpPr>
              <a:spLocks noChangeShapeType="1"/>
            </p:cNvSpPr>
            <p:nvPr/>
          </p:nvSpPr>
          <p:spPr bwMode="auto">
            <a:xfrm>
              <a:off x="4598370" y="2204331"/>
              <a:ext cx="1588" cy="7937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8" name="Line 8"/>
            <p:cNvSpPr>
              <a:spLocks noChangeShapeType="1"/>
            </p:cNvSpPr>
            <p:nvPr/>
          </p:nvSpPr>
          <p:spPr bwMode="auto">
            <a:xfrm>
              <a:off x="5095258" y="2204331"/>
              <a:ext cx="1587" cy="7937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9" name="Rectangle 9"/>
            <p:cNvSpPr>
              <a:spLocks noChangeArrowheads="1"/>
            </p:cNvSpPr>
            <p:nvPr/>
          </p:nvSpPr>
          <p:spPr bwMode="auto">
            <a:xfrm>
              <a:off x="4598370" y="2204331"/>
              <a:ext cx="492125" cy="77788"/>
            </a:xfrm>
            <a:prstGeom prst="rect">
              <a:avLst/>
            </a:prstGeom>
            <a:solidFill>
              <a:srgbClr val="9966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0" name="Oval 10"/>
            <p:cNvSpPr>
              <a:spLocks noChangeArrowheads="1"/>
            </p:cNvSpPr>
            <p:nvPr/>
          </p:nvSpPr>
          <p:spPr bwMode="auto">
            <a:xfrm>
              <a:off x="4593608" y="2110669"/>
              <a:ext cx="496887" cy="150812"/>
            </a:xfrm>
            <a:prstGeom prst="ellipse">
              <a:avLst/>
            </a:prstGeom>
            <a:solidFill>
              <a:srgbClr val="9966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1" name="未知"/>
            <p:cNvSpPr>
              <a:spLocks/>
            </p:cNvSpPr>
            <p:nvPr/>
          </p:nvSpPr>
          <p:spPr bwMode="auto">
            <a:xfrm>
              <a:off x="5654058" y="1840794"/>
              <a:ext cx="342900" cy="300037"/>
            </a:xfrm>
            <a:custGeom>
              <a:avLst/>
              <a:gdLst>
                <a:gd name="T0" fmla="*/ 0 w 216"/>
                <a:gd name="T1" fmla="*/ 0 h 189"/>
                <a:gd name="T2" fmla="*/ 544353750 w 216"/>
                <a:gd name="T3" fmla="*/ 476307944 h 189"/>
                <a:gd name="T4" fmla="*/ 0 60000 65536"/>
                <a:gd name="T5" fmla="*/ 0 60000 65536"/>
              </a:gdLst>
              <a:ahLst/>
              <a:cxnLst>
                <a:cxn ang="T4">
                  <a:pos x="T0" y="T1"/>
                </a:cxn>
                <a:cxn ang="T5">
                  <a:pos x="T2" y="T3"/>
                </a:cxn>
              </a:cxnLst>
              <a:rect l="0" t="0" r="r" b="b"/>
              <a:pathLst>
                <a:path w="216" h="189">
                  <a:moveTo>
                    <a:pt x="0" y="0"/>
                  </a:moveTo>
                  <a:lnTo>
                    <a:pt x="216" y="189"/>
                  </a:lnTo>
                </a:path>
              </a:pathLst>
            </a:custGeom>
            <a:noFill/>
            <a:ln w="12700" cmpd="sng">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2" name="未知"/>
            <p:cNvSpPr>
              <a:spLocks/>
            </p:cNvSpPr>
            <p:nvPr/>
          </p:nvSpPr>
          <p:spPr bwMode="auto">
            <a:xfrm>
              <a:off x="5101608" y="2259894"/>
              <a:ext cx="857250" cy="4762"/>
            </a:xfrm>
            <a:custGeom>
              <a:avLst/>
              <a:gdLst>
                <a:gd name="T0" fmla="*/ 1360884375 w 540"/>
                <a:gd name="T1" fmla="*/ 7558881 h 3"/>
                <a:gd name="T2" fmla="*/ 0 w 540"/>
                <a:gd name="T3" fmla="*/ 0 h 3"/>
                <a:gd name="T4" fmla="*/ 0 60000 65536"/>
                <a:gd name="T5" fmla="*/ 0 60000 65536"/>
              </a:gdLst>
              <a:ahLst/>
              <a:cxnLst>
                <a:cxn ang="T4">
                  <a:pos x="T0" y="T1"/>
                </a:cxn>
                <a:cxn ang="T5">
                  <a:pos x="T2" y="T3"/>
                </a:cxn>
              </a:cxnLst>
              <a:rect l="0" t="0" r="r" b="b"/>
              <a:pathLst>
                <a:path w="540" h="3">
                  <a:moveTo>
                    <a:pt x="540" y="3"/>
                  </a:moveTo>
                  <a:lnTo>
                    <a:pt x="0" y="0"/>
                  </a:lnTo>
                </a:path>
              </a:pathLst>
            </a:custGeom>
            <a:noFill/>
            <a:ln w="12700" cmpd="sng">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3" name="Rectangle 14"/>
            <p:cNvSpPr>
              <a:spLocks noChangeArrowheads="1"/>
            </p:cNvSpPr>
            <p:nvPr/>
          </p:nvSpPr>
          <p:spPr bwMode="auto">
            <a:xfrm>
              <a:off x="4719756" y="2131307"/>
              <a:ext cx="225682" cy="209550"/>
            </a:xfrm>
            <a:prstGeom prst="rect">
              <a:avLst/>
            </a:prstGeom>
            <a:solidFill>
              <a:srgbClr val="9966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4" name="Text Box 15"/>
            <p:cNvSpPr txBox="1">
              <a:spLocks noChangeArrowheads="1"/>
            </p:cNvSpPr>
            <p:nvPr/>
          </p:nvSpPr>
          <p:spPr bwMode="auto">
            <a:xfrm>
              <a:off x="4671172" y="2034469"/>
              <a:ext cx="333821" cy="369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X</a:t>
              </a:r>
            </a:p>
          </p:txBody>
        </p:sp>
        <p:sp>
          <p:nvSpPr>
            <p:cNvPr id="65" name="Oval 17"/>
            <p:cNvSpPr>
              <a:spLocks noChangeArrowheads="1"/>
            </p:cNvSpPr>
            <p:nvPr/>
          </p:nvSpPr>
          <p:spPr bwMode="auto">
            <a:xfrm>
              <a:off x="5939808" y="2234494"/>
              <a:ext cx="496888" cy="128588"/>
            </a:xfrm>
            <a:prstGeom prst="ellipse">
              <a:avLst/>
            </a:prstGeom>
            <a:solidFill>
              <a:srgbClr val="9966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6" name="Line 18"/>
            <p:cNvSpPr>
              <a:spLocks noChangeShapeType="1"/>
            </p:cNvSpPr>
            <p:nvPr/>
          </p:nvSpPr>
          <p:spPr bwMode="auto">
            <a:xfrm>
              <a:off x="5939808" y="2223382"/>
              <a:ext cx="0" cy="7937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7" name="Line 19"/>
            <p:cNvSpPr>
              <a:spLocks noChangeShapeType="1"/>
            </p:cNvSpPr>
            <p:nvPr/>
          </p:nvSpPr>
          <p:spPr bwMode="auto">
            <a:xfrm>
              <a:off x="6436695" y="2223382"/>
              <a:ext cx="0" cy="7937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8" name="Rectangle 20"/>
            <p:cNvSpPr>
              <a:spLocks noChangeArrowheads="1"/>
            </p:cNvSpPr>
            <p:nvPr/>
          </p:nvSpPr>
          <p:spPr bwMode="auto">
            <a:xfrm>
              <a:off x="5939808" y="2223382"/>
              <a:ext cx="492125" cy="77788"/>
            </a:xfrm>
            <a:prstGeom prst="rect">
              <a:avLst/>
            </a:prstGeom>
            <a:solidFill>
              <a:srgbClr val="9966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9" name="Oval 21"/>
            <p:cNvSpPr>
              <a:spLocks noChangeArrowheads="1"/>
            </p:cNvSpPr>
            <p:nvPr/>
          </p:nvSpPr>
          <p:spPr bwMode="auto">
            <a:xfrm>
              <a:off x="5935045" y="2129719"/>
              <a:ext cx="496888" cy="150813"/>
            </a:xfrm>
            <a:prstGeom prst="ellipse">
              <a:avLst/>
            </a:prstGeom>
            <a:solidFill>
              <a:srgbClr val="9966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70" name="Group 22"/>
            <p:cNvGrpSpPr>
              <a:grpSpLocks/>
            </p:cNvGrpSpPr>
            <p:nvPr/>
          </p:nvGrpSpPr>
          <p:grpSpPr bwMode="auto">
            <a:xfrm>
              <a:off x="6027120" y="2053519"/>
              <a:ext cx="327025" cy="369888"/>
              <a:chOff x="10" y="0"/>
              <a:chExt cx="209" cy="233"/>
            </a:xfrm>
          </p:grpSpPr>
          <p:sp>
            <p:nvSpPr>
              <p:cNvPr id="84" name="Rectangle 23"/>
              <p:cNvSpPr>
                <a:spLocks noChangeArrowheads="1"/>
              </p:cNvSpPr>
              <p:nvPr/>
            </p:nvSpPr>
            <p:spPr bwMode="auto">
              <a:xfrm>
                <a:off x="39" y="61"/>
                <a:ext cx="144" cy="132"/>
              </a:xfrm>
              <a:prstGeom prst="rect">
                <a:avLst/>
              </a:prstGeom>
              <a:solidFill>
                <a:srgbClr val="9966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85" name="Text Box 24"/>
              <p:cNvSpPr txBox="1">
                <a:spLocks noChangeArrowheads="1"/>
              </p:cNvSpPr>
              <p:nvPr/>
            </p:nvSpPr>
            <p:spPr bwMode="auto">
              <a:xfrm>
                <a:off x="10" y="0"/>
                <a:ext cx="209"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Z</a:t>
                </a:r>
              </a:p>
            </p:txBody>
          </p:sp>
        </p:grpSp>
        <p:sp>
          <p:nvSpPr>
            <p:cNvPr id="71" name="Text Box 25"/>
            <p:cNvSpPr txBox="1">
              <a:spLocks noChangeArrowheads="1"/>
            </p:cNvSpPr>
            <p:nvPr/>
          </p:nvSpPr>
          <p:spPr bwMode="auto">
            <a:xfrm>
              <a:off x="5765067" y="1720144"/>
              <a:ext cx="319318"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1</a:t>
              </a:r>
            </a:p>
          </p:txBody>
        </p:sp>
        <p:sp>
          <p:nvSpPr>
            <p:cNvPr id="72" name="Text Box 26"/>
            <p:cNvSpPr txBox="1">
              <a:spLocks noChangeArrowheads="1"/>
            </p:cNvSpPr>
            <p:nvPr/>
          </p:nvSpPr>
          <p:spPr bwMode="auto">
            <a:xfrm>
              <a:off x="4927661" y="1715381"/>
              <a:ext cx="319318"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4</a:t>
              </a:r>
            </a:p>
          </p:txBody>
        </p:sp>
        <p:sp>
          <p:nvSpPr>
            <p:cNvPr id="73" name="Text Box 27"/>
            <p:cNvSpPr txBox="1">
              <a:spLocks noChangeArrowheads="1"/>
            </p:cNvSpPr>
            <p:nvPr/>
          </p:nvSpPr>
          <p:spPr bwMode="auto">
            <a:xfrm>
              <a:off x="5312773" y="2244019"/>
              <a:ext cx="45397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50</a:t>
              </a:r>
            </a:p>
          </p:txBody>
        </p:sp>
        <p:sp>
          <p:nvSpPr>
            <p:cNvPr id="74" name="Oval 29"/>
            <p:cNvSpPr>
              <a:spLocks noChangeArrowheads="1"/>
            </p:cNvSpPr>
            <p:nvPr/>
          </p:nvSpPr>
          <p:spPr bwMode="auto">
            <a:xfrm>
              <a:off x="5273058" y="1720144"/>
              <a:ext cx="496888" cy="128588"/>
            </a:xfrm>
            <a:prstGeom prst="ellipse">
              <a:avLst/>
            </a:prstGeom>
            <a:solidFill>
              <a:srgbClr val="9966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5" name="Line 30"/>
            <p:cNvSpPr>
              <a:spLocks noChangeShapeType="1"/>
            </p:cNvSpPr>
            <p:nvPr/>
          </p:nvSpPr>
          <p:spPr bwMode="auto">
            <a:xfrm>
              <a:off x="5273058" y="1709032"/>
              <a:ext cx="0" cy="7937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6" name="Line 31"/>
            <p:cNvSpPr>
              <a:spLocks noChangeShapeType="1"/>
            </p:cNvSpPr>
            <p:nvPr/>
          </p:nvSpPr>
          <p:spPr bwMode="auto">
            <a:xfrm>
              <a:off x="5769945" y="1709032"/>
              <a:ext cx="0" cy="7937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7" name="Rectangle 32"/>
            <p:cNvSpPr>
              <a:spLocks noChangeArrowheads="1"/>
            </p:cNvSpPr>
            <p:nvPr/>
          </p:nvSpPr>
          <p:spPr bwMode="auto">
            <a:xfrm>
              <a:off x="5273058" y="1709032"/>
              <a:ext cx="492125" cy="77788"/>
            </a:xfrm>
            <a:prstGeom prst="rect">
              <a:avLst/>
            </a:prstGeom>
            <a:solidFill>
              <a:srgbClr val="9966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8" name="Oval 33"/>
            <p:cNvSpPr>
              <a:spLocks noChangeArrowheads="1"/>
            </p:cNvSpPr>
            <p:nvPr/>
          </p:nvSpPr>
          <p:spPr bwMode="auto">
            <a:xfrm>
              <a:off x="5268295" y="1615369"/>
              <a:ext cx="496888" cy="150813"/>
            </a:xfrm>
            <a:prstGeom prst="ellipse">
              <a:avLst/>
            </a:prstGeom>
            <a:solidFill>
              <a:srgbClr val="9966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79" name="Group 34"/>
            <p:cNvGrpSpPr>
              <a:grpSpLocks/>
            </p:cNvGrpSpPr>
            <p:nvPr/>
          </p:nvGrpSpPr>
          <p:grpSpPr bwMode="auto">
            <a:xfrm>
              <a:off x="5361958" y="1539169"/>
              <a:ext cx="323850" cy="369888"/>
              <a:chOff x="7" y="0"/>
              <a:chExt cx="207" cy="233"/>
            </a:xfrm>
          </p:grpSpPr>
          <p:sp>
            <p:nvSpPr>
              <p:cNvPr id="82" name="Rectangle 35"/>
              <p:cNvSpPr>
                <a:spLocks noChangeArrowheads="1"/>
              </p:cNvSpPr>
              <p:nvPr/>
            </p:nvSpPr>
            <p:spPr bwMode="auto">
              <a:xfrm>
                <a:off x="35" y="61"/>
                <a:ext cx="144" cy="132"/>
              </a:xfrm>
              <a:prstGeom prst="rect">
                <a:avLst/>
              </a:prstGeom>
              <a:solidFill>
                <a:srgbClr val="9966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83" name="Text Box 36"/>
              <p:cNvSpPr txBox="1">
                <a:spLocks noChangeArrowheads="1"/>
              </p:cNvSpPr>
              <p:nvPr/>
            </p:nvSpPr>
            <p:spPr bwMode="auto">
              <a:xfrm>
                <a:off x="7" y="0"/>
                <a:ext cx="207"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Y</a:t>
                </a:r>
              </a:p>
            </p:txBody>
          </p:sp>
        </p:grpSp>
        <p:sp>
          <p:nvSpPr>
            <p:cNvPr id="80" name="Text Box 37"/>
            <p:cNvSpPr txBox="1">
              <a:spLocks noChangeArrowheads="1"/>
            </p:cNvSpPr>
            <p:nvPr/>
          </p:nvSpPr>
          <p:spPr bwMode="auto">
            <a:xfrm>
              <a:off x="4832597" y="1266675"/>
              <a:ext cx="319318"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zh-CN" sz="18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1</a:t>
              </a:r>
              <a:endParaRPr kumimoji="0" lang="zh-CN"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81" name="Line 38"/>
            <p:cNvSpPr>
              <a:spLocks noChangeShapeType="1"/>
            </p:cNvSpPr>
            <p:nvPr/>
          </p:nvSpPr>
          <p:spPr bwMode="auto">
            <a:xfrm flipH="1" flipV="1">
              <a:off x="5050352" y="1585207"/>
              <a:ext cx="209550" cy="36195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sp>
        <p:nvSpPr>
          <p:cNvPr id="86" name="Text Box 41"/>
          <p:cNvSpPr txBox="1">
            <a:spLocks noChangeArrowheads="1"/>
          </p:cNvSpPr>
          <p:nvPr/>
        </p:nvSpPr>
        <p:spPr bwMode="auto">
          <a:xfrm>
            <a:off x="5941721" y="2295216"/>
            <a:ext cx="6413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fontAlgn="base">
              <a:spcBef>
                <a:spcPct val="0"/>
              </a:spcBef>
              <a:spcAft>
                <a:spcPct val="0"/>
              </a:spcAft>
            </a:pPr>
            <a:r>
              <a:rPr lang="zh-CN" altLang="zh-CN" dirty="0">
                <a:solidFill>
                  <a:srgbClr val="FF0000"/>
                </a:solidFill>
                <a:latin typeface="微软雅黑" panose="020B0503020204020204" pitchFamily="34" charset="-122"/>
                <a:ea typeface="微软雅黑" panose="020B0503020204020204" pitchFamily="34" charset="-122"/>
              </a:rPr>
              <a:t>算法</a:t>
            </a:r>
          </a:p>
          <a:p>
            <a:pPr fontAlgn="base">
              <a:spcBef>
                <a:spcPct val="0"/>
              </a:spcBef>
              <a:spcAft>
                <a:spcPct val="0"/>
              </a:spcAft>
            </a:pPr>
            <a:r>
              <a:rPr lang="zh-CN" altLang="zh-CN" dirty="0">
                <a:solidFill>
                  <a:srgbClr val="FF0000"/>
                </a:solidFill>
                <a:latin typeface="微软雅黑" panose="020B0503020204020204" pitchFamily="34" charset="-122"/>
                <a:ea typeface="微软雅黑" panose="020B0503020204020204" pitchFamily="34" charset="-122"/>
              </a:rPr>
              <a:t>收敛</a:t>
            </a:r>
          </a:p>
        </p:txBody>
      </p:sp>
      <p:sp>
        <p:nvSpPr>
          <p:cNvPr id="43" name="Rectangle 2"/>
          <p:cNvSpPr txBox="1">
            <a:spLocks noChangeArrowheads="1"/>
          </p:cNvSpPr>
          <p:nvPr/>
        </p:nvSpPr>
        <p:spPr>
          <a:xfrm>
            <a:off x="914400" y="191143"/>
            <a:ext cx="5800740" cy="461665"/>
          </a:xfrm>
          <a:prstGeom prst="rect">
            <a:avLst/>
          </a:prstGeom>
        </p:spPr>
        <p:txBody>
          <a:bodyPr vert="horz" wrap="square" lIns="91440" tIns="45720" rIns="91440" bIns="4572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400" b="1" dirty="0">
                <a:latin typeface="微软雅黑" pitchFamily="34" charset="-122"/>
                <a:ea typeface="微软雅黑" pitchFamily="34" charset="-122"/>
                <a:cs typeface="+mj-cs"/>
              </a:rPr>
              <a:t>距离向量路由算法</a:t>
            </a:r>
            <a:r>
              <a:rPr lang="en-US" altLang="zh-CN" sz="2400" b="1" dirty="0">
                <a:latin typeface="微软雅黑" pitchFamily="34" charset="-122"/>
                <a:ea typeface="微软雅黑" pitchFamily="34" charset="-122"/>
                <a:cs typeface="+mj-cs"/>
              </a:rPr>
              <a:t> — </a:t>
            </a:r>
            <a:r>
              <a:rPr lang="zh-CN" altLang="en-US" sz="2400" b="1" dirty="0">
                <a:latin typeface="微软雅黑" pitchFamily="34" charset="-122"/>
                <a:ea typeface="微软雅黑" pitchFamily="34" charset="-122"/>
                <a:cs typeface="+mj-cs"/>
              </a:rPr>
              <a:t>距离改变</a:t>
            </a:r>
            <a:endParaRPr kumimoji="0" lang="zh-CN" altLang="en-US"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j-cs"/>
            </a:endParaRPr>
          </a:p>
        </p:txBody>
      </p:sp>
    </p:spTree>
    <p:extLst>
      <p:ext uri="{BB962C8B-B14F-4D97-AF65-F5344CB8AC3E}">
        <p14:creationId xmlns:p14="http://schemas.microsoft.com/office/powerpoint/2010/main" val="34553016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85720" y="1071551"/>
            <a:ext cx="6518528" cy="714381"/>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20000"/>
              </a:spcBef>
              <a:buClr>
                <a:schemeClr val="accent1"/>
              </a:buClr>
              <a:buSzPct val="65000"/>
              <a:buFont typeface="Wingdings" pitchFamily="2" charset="2"/>
              <a:buNone/>
            </a:pPr>
            <a:r>
              <a:rPr lang="zh-CN" altLang="zh-CN" dirty="0">
                <a:latin typeface="微软雅黑" panose="020B0503020204020204" pitchFamily="34" charset="-122"/>
                <a:ea typeface="微软雅黑" panose="020B0503020204020204" pitchFamily="34" charset="-122"/>
              </a:rPr>
              <a:t>对于好消息，算法收敛迅速。</a:t>
            </a:r>
          </a:p>
          <a:p>
            <a:pPr eaLnBrk="1" hangingPunct="1">
              <a:spcBef>
                <a:spcPct val="20000"/>
              </a:spcBef>
              <a:buClr>
                <a:schemeClr val="accent1"/>
              </a:buClr>
              <a:buSzPct val="65000"/>
              <a:buFont typeface="Wingdings" pitchFamily="2" charset="2"/>
              <a:buNone/>
            </a:pPr>
            <a:r>
              <a:rPr lang="zh-CN" altLang="zh-CN" dirty="0">
                <a:latin typeface="微软雅黑" panose="020B0503020204020204" pitchFamily="34" charset="-122"/>
                <a:ea typeface="微软雅黑" panose="020B0503020204020204" pitchFamily="34" charset="-122"/>
              </a:rPr>
              <a:t>例2，下图中AB 链路由断开到重新连通：</a:t>
            </a:r>
          </a:p>
        </p:txBody>
      </p:sp>
      <p:pic>
        <p:nvPicPr>
          <p:cNvPr id="9" name="Picture 4" descr="good-new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85720" y="1843530"/>
            <a:ext cx="6336704" cy="2871360"/>
          </a:xfrm>
          <a:noFill/>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Rectangle 2"/>
          <p:cNvSpPr txBox="1">
            <a:spLocks noChangeArrowheads="1"/>
          </p:cNvSpPr>
          <p:nvPr/>
        </p:nvSpPr>
        <p:spPr>
          <a:xfrm>
            <a:off x="914400" y="191143"/>
            <a:ext cx="5800740" cy="461665"/>
          </a:xfrm>
          <a:prstGeom prst="rect">
            <a:avLst/>
          </a:prstGeom>
        </p:spPr>
        <p:txBody>
          <a:bodyPr vert="horz" wrap="square" lIns="91440" tIns="45720" rIns="91440" bIns="4572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400" b="1" dirty="0">
                <a:latin typeface="微软雅黑" pitchFamily="34" charset="-122"/>
                <a:ea typeface="微软雅黑" pitchFamily="34" charset="-122"/>
                <a:cs typeface="+mj-cs"/>
              </a:rPr>
              <a:t>距离向量路由算法</a:t>
            </a:r>
            <a:r>
              <a:rPr lang="en-US" altLang="zh-CN" sz="2400" b="1" dirty="0">
                <a:latin typeface="微软雅黑" pitchFamily="34" charset="-122"/>
                <a:ea typeface="微软雅黑" pitchFamily="34" charset="-122"/>
                <a:cs typeface="+mj-cs"/>
              </a:rPr>
              <a:t> — </a:t>
            </a:r>
            <a:r>
              <a:rPr lang="zh-CN" altLang="en-US" sz="2400" b="1" dirty="0">
                <a:latin typeface="微软雅黑" pitchFamily="34" charset="-122"/>
                <a:ea typeface="微软雅黑" pitchFamily="34" charset="-122"/>
                <a:cs typeface="+mj-cs"/>
              </a:rPr>
              <a:t>距离改变（续）</a:t>
            </a:r>
            <a:endParaRPr kumimoji="0" lang="zh-CN" altLang="en-US"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j-cs"/>
            </a:endParaRPr>
          </a:p>
        </p:txBody>
      </p:sp>
    </p:spTree>
    <p:extLst>
      <p:ext uri="{BB962C8B-B14F-4D97-AF65-F5344CB8AC3E}">
        <p14:creationId xmlns:p14="http://schemas.microsoft.com/office/powerpoint/2010/main" val="19769921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39" descr="dv_ba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7271" y="2467901"/>
            <a:ext cx="6120679" cy="2532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Rectangle 3"/>
          <p:cNvSpPr>
            <a:spLocks noChangeArrowheads="1"/>
          </p:cNvSpPr>
          <p:nvPr/>
        </p:nvSpPr>
        <p:spPr bwMode="auto">
          <a:xfrm>
            <a:off x="247653" y="1091164"/>
            <a:ext cx="4824413" cy="837644"/>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20000"/>
              </a:spcBef>
              <a:spcAft>
                <a:spcPct val="0"/>
              </a:spcAft>
              <a:buClr>
                <a:srgbClr val="CC9900"/>
              </a:buClr>
              <a:buSzPct val="65000"/>
              <a:buFont typeface="Wingdings" pitchFamily="2" charset="2"/>
              <a:buNone/>
            </a:pPr>
            <a:r>
              <a:rPr lang="zh-CN" altLang="zh-CN" dirty="0">
                <a:solidFill>
                  <a:srgbClr val="000000"/>
                </a:solidFill>
                <a:latin typeface="微软雅黑" panose="020B0503020204020204" pitchFamily="34" charset="-122"/>
                <a:ea typeface="微软雅黑" panose="020B0503020204020204" pitchFamily="34" charset="-122"/>
              </a:rPr>
              <a:t>对于坏消息，算法收敛缓慢，即存在 “Count to Infinity Problem”。例1：</a:t>
            </a:r>
          </a:p>
        </p:txBody>
      </p:sp>
      <p:grpSp>
        <p:nvGrpSpPr>
          <p:cNvPr id="46" name="组合 45"/>
          <p:cNvGrpSpPr/>
          <p:nvPr/>
        </p:nvGrpSpPr>
        <p:grpSpPr>
          <a:xfrm>
            <a:off x="5102244" y="1000114"/>
            <a:ext cx="2184400" cy="1314450"/>
            <a:chOff x="5670551" y="1655763"/>
            <a:chExt cx="2184400" cy="1314450"/>
          </a:xfrm>
        </p:grpSpPr>
        <p:sp>
          <p:nvSpPr>
            <p:cNvPr id="47" name="未知"/>
            <p:cNvSpPr>
              <a:spLocks/>
            </p:cNvSpPr>
            <p:nvPr/>
          </p:nvSpPr>
          <p:spPr bwMode="auto">
            <a:xfrm>
              <a:off x="5670551" y="1757363"/>
              <a:ext cx="2184400" cy="1212850"/>
            </a:xfrm>
            <a:custGeom>
              <a:avLst/>
              <a:gdLst>
                <a:gd name="T0" fmla="*/ 284778450 w 1376"/>
                <a:gd name="T1" fmla="*/ 877014375 h 764"/>
                <a:gd name="T2" fmla="*/ 995462513 w 1376"/>
                <a:gd name="T3" fmla="*/ 408265313 h 764"/>
                <a:gd name="T4" fmla="*/ 1789310938 w 1376"/>
                <a:gd name="T5" fmla="*/ 22682200 h 764"/>
                <a:gd name="T6" fmla="*/ 2147483647 w 1376"/>
                <a:gd name="T7" fmla="*/ 551915013 h 764"/>
                <a:gd name="T8" fmla="*/ 2147483647 w 1376"/>
                <a:gd name="T9" fmla="*/ 1285279688 h 764"/>
                <a:gd name="T10" fmla="*/ 2147483647 w 1376"/>
                <a:gd name="T11" fmla="*/ 1829633438 h 764"/>
                <a:gd name="T12" fmla="*/ 1456650313 w 1376"/>
                <a:gd name="T13" fmla="*/ 1859875313 h 764"/>
                <a:gd name="T14" fmla="*/ 194052825 w 1376"/>
                <a:gd name="T15" fmla="*/ 1587698438 h 764"/>
                <a:gd name="T16" fmla="*/ 284778450 w 1376"/>
                <a:gd name="T17" fmla="*/ 877014375 h 7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76" h="764">
                  <a:moveTo>
                    <a:pt x="113" y="348"/>
                  </a:moveTo>
                  <a:cubicBezTo>
                    <a:pt x="166" y="270"/>
                    <a:pt x="296" y="218"/>
                    <a:pt x="395" y="162"/>
                  </a:cubicBezTo>
                  <a:cubicBezTo>
                    <a:pt x="494" y="106"/>
                    <a:pt x="583" y="0"/>
                    <a:pt x="710" y="9"/>
                  </a:cubicBezTo>
                  <a:cubicBezTo>
                    <a:pt x="837" y="18"/>
                    <a:pt x="1051" y="136"/>
                    <a:pt x="1160" y="219"/>
                  </a:cubicBezTo>
                  <a:cubicBezTo>
                    <a:pt x="1269" y="302"/>
                    <a:pt x="1376" y="426"/>
                    <a:pt x="1367" y="510"/>
                  </a:cubicBezTo>
                  <a:cubicBezTo>
                    <a:pt x="1358" y="594"/>
                    <a:pt x="1234" y="688"/>
                    <a:pt x="1103" y="726"/>
                  </a:cubicBezTo>
                  <a:cubicBezTo>
                    <a:pt x="972" y="764"/>
                    <a:pt x="749" y="754"/>
                    <a:pt x="578" y="738"/>
                  </a:cubicBezTo>
                  <a:cubicBezTo>
                    <a:pt x="407" y="722"/>
                    <a:pt x="154" y="695"/>
                    <a:pt x="77" y="630"/>
                  </a:cubicBezTo>
                  <a:cubicBezTo>
                    <a:pt x="0" y="565"/>
                    <a:pt x="60" y="426"/>
                    <a:pt x="113" y="348"/>
                  </a:cubicBezTo>
                  <a:close/>
                </a:path>
              </a:pathLst>
            </a:custGeom>
            <a:solidFill>
              <a:srgbClr val="66CC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8" name="未知"/>
            <p:cNvSpPr>
              <a:spLocks/>
            </p:cNvSpPr>
            <p:nvPr/>
          </p:nvSpPr>
          <p:spPr bwMode="auto">
            <a:xfrm>
              <a:off x="6240463" y="2176463"/>
              <a:ext cx="352425" cy="285750"/>
            </a:xfrm>
            <a:custGeom>
              <a:avLst/>
              <a:gdLst>
                <a:gd name="T0" fmla="*/ 0 w 222"/>
                <a:gd name="T1" fmla="*/ 453628125 h 180"/>
                <a:gd name="T2" fmla="*/ 559474688 w 222"/>
                <a:gd name="T3" fmla="*/ 0 h 180"/>
                <a:gd name="T4" fmla="*/ 0 60000 65536"/>
                <a:gd name="T5" fmla="*/ 0 60000 65536"/>
              </a:gdLst>
              <a:ahLst/>
              <a:cxnLst>
                <a:cxn ang="T4">
                  <a:pos x="T0" y="T1"/>
                </a:cxn>
                <a:cxn ang="T5">
                  <a:pos x="T2" y="T3"/>
                </a:cxn>
              </a:cxnLst>
              <a:rect l="0" t="0" r="r" b="b"/>
              <a:pathLst>
                <a:path w="222" h="180">
                  <a:moveTo>
                    <a:pt x="0" y="180"/>
                  </a:moveTo>
                  <a:lnTo>
                    <a:pt x="222" y="0"/>
                  </a:lnTo>
                </a:path>
              </a:pathLst>
            </a:custGeom>
            <a:noFill/>
            <a:ln w="12700" cmpd="sng">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9" name="Oval 6"/>
            <p:cNvSpPr>
              <a:spLocks noChangeArrowheads="1"/>
            </p:cNvSpPr>
            <p:nvPr/>
          </p:nvSpPr>
          <p:spPr bwMode="auto">
            <a:xfrm>
              <a:off x="5827713" y="2551113"/>
              <a:ext cx="496888" cy="128587"/>
            </a:xfrm>
            <a:prstGeom prst="ellipse">
              <a:avLst/>
            </a:prstGeom>
            <a:solidFill>
              <a:srgbClr val="9966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0" name="Line 7"/>
            <p:cNvSpPr>
              <a:spLocks noChangeShapeType="1"/>
            </p:cNvSpPr>
            <p:nvPr/>
          </p:nvSpPr>
          <p:spPr bwMode="auto">
            <a:xfrm>
              <a:off x="5827713" y="2540000"/>
              <a:ext cx="1588" cy="7937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1" name="Line 8"/>
            <p:cNvSpPr>
              <a:spLocks noChangeShapeType="1"/>
            </p:cNvSpPr>
            <p:nvPr/>
          </p:nvSpPr>
          <p:spPr bwMode="auto">
            <a:xfrm>
              <a:off x="6324601" y="2540000"/>
              <a:ext cx="1587" cy="7937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2" name="Rectangle 9"/>
            <p:cNvSpPr>
              <a:spLocks noChangeArrowheads="1"/>
            </p:cNvSpPr>
            <p:nvPr/>
          </p:nvSpPr>
          <p:spPr bwMode="auto">
            <a:xfrm>
              <a:off x="5827713" y="2540000"/>
              <a:ext cx="492125" cy="77788"/>
            </a:xfrm>
            <a:prstGeom prst="rect">
              <a:avLst/>
            </a:prstGeom>
            <a:solidFill>
              <a:srgbClr val="9966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3" name="Oval 10"/>
            <p:cNvSpPr>
              <a:spLocks noChangeArrowheads="1"/>
            </p:cNvSpPr>
            <p:nvPr/>
          </p:nvSpPr>
          <p:spPr bwMode="auto">
            <a:xfrm>
              <a:off x="5822951" y="2446338"/>
              <a:ext cx="496887" cy="150812"/>
            </a:xfrm>
            <a:prstGeom prst="ellipse">
              <a:avLst/>
            </a:prstGeom>
            <a:solidFill>
              <a:srgbClr val="9966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4" name="未知"/>
            <p:cNvSpPr>
              <a:spLocks/>
            </p:cNvSpPr>
            <p:nvPr/>
          </p:nvSpPr>
          <p:spPr bwMode="auto">
            <a:xfrm>
              <a:off x="6883401" y="2176463"/>
              <a:ext cx="342900" cy="300037"/>
            </a:xfrm>
            <a:custGeom>
              <a:avLst/>
              <a:gdLst>
                <a:gd name="T0" fmla="*/ 0 w 216"/>
                <a:gd name="T1" fmla="*/ 0 h 189"/>
                <a:gd name="T2" fmla="*/ 544353750 w 216"/>
                <a:gd name="T3" fmla="*/ 476307944 h 189"/>
                <a:gd name="T4" fmla="*/ 0 60000 65536"/>
                <a:gd name="T5" fmla="*/ 0 60000 65536"/>
              </a:gdLst>
              <a:ahLst/>
              <a:cxnLst>
                <a:cxn ang="T4">
                  <a:pos x="T0" y="T1"/>
                </a:cxn>
                <a:cxn ang="T5">
                  <a:pos x="T2" y="T3"/>
                </a:cxn>
              </a:cxnLst>
              <a:rect l="0" t="0" r="r" b="b"/>
              <a:pathLst>
                <a:path w="216" h="189">
                  <a:moveTo>
                    <a:pt x="0" y="0"/>
                  </a:moveTo>
                  <a:lnTo>
                    <a:pt x="216" y="189"/>
                  </a:lnTo>
                </a:path>
              </a:pathLst>
            </a:custGeom>
            <a:noFill/>
            <a:ln w="12700" cmpd="sng">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5" name="未知"/>
            <p:cNvSpPr>
              <a:spLocks/>
            </p:cNvSpPr>
            <p:nvPr/>
          </p:nvSpPr>
          <p:spPr bwMode="auto">
            <a:xfrm>
              <a:off x="6330951" y="2595563"/>
              <a:ext cx="857250" cy="4762"/>
            </a:xfrm>
            <a:custGeom>
              <a:avLst/>
              <a:gdLst>
                <a:gd name="T0" fmla="*/ 1360884375 w 540"/>
                <a:gd name="T1" fmla="*/ 7558881 h 3"/>
                <a:gd name="T2" fmla="*/ 0 w 540"/>
                <a:gd name="T3" fmla="*/ 0 h 3"/>
                <a:gd name="T4" fmla="*/ 0 60000 65536"/>
                <a:gd name="T5" fmla="*/ 0 60000 65536"/>
              </a:gdLst>
              <a:ahLst/>
              <a:cxnLst>
                <a:cxn ang="T4">
                  <a:pos x="T0" y="T1"/>
                </a:cxn>
                <a:cxn ang="T5">
                  <a:pos x="T2" y="T3"/>
                </a:cxn>
              </a:cxnLst>
              <a:rect l="0" t="0" r="r" b="b"/>
              <a:pathLst>
                <a:path w="540" h="3">
                  <a:moveTo>
                    <a:pt x="540" y="3"/>
                  </a:moveTo>
                  <a:lnTo>
                    <a:pt x="0" y="0"/>
                  </a:lnTo>
                </a:path>
              </a:pathLst>
            </a:custGeom>
            <a:noFill/>
            <a:ln w="12700" cmpd="sng">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56" name="Group 13"/>
            <p:cNvGrpSpPr>
              <a:grpSpLocks/>
            </p:cNvGrpSpPr>
            <p:nvPr/>
          </p:nvGrpSpPr>
          <p:grpSpPr bwMode="auto">
            <a:xfrm>
              <a:off x="5900515" y="2370138"/>
              <a:ext cx="333821" cy="369888"/>
              <a:chOff x="11" y="0"/>
              <a:chExt cx="213" cy="233"/>
            </a:xfrm>
          </p:grpSpPr>
          <p:sp>
            <p:nvSpPr>
              <p:cNvPr id="80" name="Rectangle 14"/>
              <p:cNvSpPr>
                <a:spLocks noChangeArrowheads="1"/>
              </p:cNvSpPr>
              <p:nvPr/>
            </p:nvSpPr>
            <p:spPr bwMode="auto">
              <a:xfrm>
                <a:off x="42" y="61"/>
                <a:ext cx="144" cy="132"/>
              </a:xfrm>
              <a:prstGeom prst="rect">
                <a:avLst/>
              </a:prstGeom>
              <a:solidFill>
                <a:srgbClr val="9966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81" name="Text Box 15"/>
              <p:cNvSpPr txBox="1">
                <a:spLocks noChangeArrowheads="1"/>
              </p:cNvSpPr>
              <p:nvPr/>
            </p:nvSpPr>
            <p:spPr bwMode="auto">
              <a:xfrm>
                <a:off x="11" y="0"/>
                <a:ext cx="213"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X</a:t>
                </a:r>
              </a:p>
            </p:txBody>
          </p:sp>
        </p:grpSp>
        <p:grpSp>
          <p:nvGrpSpPr>
            <p:cNvPr id="57" name="Group 16"/>
            <p:cNvGrpSpPr>
              <a:grpSpLocks/>
            </p:cNvGrpSpPr>
            <p:nvPr/>
          </p:nvGrpSpPr>
          <p:grpSpPr bwMode="auto">
            <a:xfrm>
              <a:off x="7164388" y="2389188"/>
              <a:ext cx="501650" cy="369888"/>
              <a:chOff x="0" y="0"/>
              <a:chExt cx="316" cy="233"/>
            </a:xfrm>
          </p:grpSpPr>
          <p:sp>
            <p:nvSpPr>
              <p:cNvPr id="72" name="Oval 17"/>
              <p:cNvSpPr>
                <a:spLocks noChangeArrowheads="1"/>
              </p:cNvSpPr>
              <p:nvPr/>
            </p:nvSpPr>
            <p:spPr bwMode="auto">
              <a:xfrm>
                <a:off x="3" y="114"/>
                <a:ext cx="313" cy="81"/>
              </a:xfrm>
              <a:prstGeom prst="ellipse">
                <a:avLst/>
              </a:prstGeom>
              <a:solidFill>
                <a:srgbClr val="9966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3" name="Line 18"/>
              <p:cNvSpPr>
                <a:spLocks noChangeShapeType="1"/>
              </p:cNvSpPr>
              <p:nvPr/>
            </p:nvSpPr>
            <p:spPr bwMode="auto">
              <a:xfrm>
                <a:off x="3" y="107"/>
                <a:ext cx="0" cy="5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4" name="Line 19"/>
              <p:cNvSpPr>
                <a:spLocks noChangeShapeType="1"/>
              </p:cNvSpPr>
              <p:nvPr/>
            </p:nvSpPr>
            <p:spPr bwMode="auto">
              <a:xfrm>
                <a:off x="316" y="107"/>
                <a:ext cx="0" cy="5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5" name="Rectangle 20"/>
              <p:cNvSpPr>
                <a:spLocks noChangeArrowheads="1"/>
              </p:cNvSpPr>
              <p:nvPr/>
            </p:nvSpPr>
            <p:spPr bwMode="auto">
              <a:xfrm>
                <a:off x="3" y="107"/>
                <a:ext cx="310" cy="49"/>
              </a:xfrm>
              <a:prstGeom prst="rect">
                <a:avLst/>
              </a:prstGeom>
              <a:solidFill>
                <a:srgbClr val="9966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6" name="Oval 21"/>
              <p:cNvSpPr>
                <a:spLocks noChangeArrowheads="1"/>
              </p:cNvSpPr>
              <p:nvPr/>
            </p:nvSpPr>
            <p:spPr bwMode="auto">
              <a:xfrm>
                <a:off x="0" y="48"/>
                <a:ext cx="313" cy="95"/>
              </a:xfrm>
              <a:prstGeom prst="ellipse">
                <a:avLst/>
              </a:prstGeom>
              <a:solidFill>
                <a:srgbClr val="9966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77" name="Group 22"/>
              <p:cNvGrpSpPr>
                <a:grpSpLocks/>
              </p:cNvGrpSpPr>
              <p:nvPr/>
            </p:nvGrpSpPr>
            <p:grpSpPr bwMode="auto">
              <a:xfrm>
                <a:off x="58" y="0"/>
                <a:ext cx="206" cy="233"/>
                <a:chOff x="10" y="0"/>
                <a:chExt cx="209" cy="233"/>
              </a:xfrm>
            </p:grpSpPr>
            <p:sp>
              <p:nvSpPr>
                <p:cNvPr id="78" name="Rectangle 23"/>
                <p:cNvSpPr>
                  <a:spLocks noChangeArrowheads="1"/>
                </p:cNvSpPr>
                <p:nvPr/>
              </p:nvSpPr>
              <p:spPr bwMode="auto">
                <a:xfrm>
                  <a:off x="39" y="61"/>
                  <a:ext cx="144" cy="132"/>
                </a:xfrm>
                <a:prstGeom prst="rect">
                  <a:avLst/>
                </a:prstGeom>
                <a:solidFill>
                  <a:srgbClr val="9966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9" name="Text Box 24"/>
                <p:cNvSpPr txBox="1">
                  <a:spLocks noChangeArrowheads="1"/>
                </p:cNvSpPr>
                <p:nvPr/>
              </p:nvSpPr>
              <p:spPr bwMode="auto">
                <a:xfrm>
                  <a:off x="10" y="0"/>
                  <a:ext cx="209"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Z</a:t>
                  </a:r>
                </a:p>
              </p:txBody>
            </p:sp>
          </p:grpSp>
        </p:grpSp>
        <p:sp>
          <p:nvSpPr>
            <p:cNvPr id="58" name="Text Box 25"/>
            <p:cNvSpPr txBox="1">
              <a:spLocks noChangeArrowheads="1"/>
            </p:cNvSpPr>
            <p:nvPr/>
          </p:nvSpPr>
          <p:spPr bwMode="auto">
            <a:xfrm>
              <a:off x="6994410" y="2055813"/>
              <a:ext cx="319318"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1</a:t>
              </a:r>
            </a:p>
          </p:txBody>
        </p:sp>
        <p:sp>
          <p:nvSpPr>
            <p:cNvPr id="59" name="Text Box 26"/>
            <p:cNvSpPr txBox="1">
              <a:spLocks noChangeArrowheads="1"/>
            </p:cNvSpPr>
            <p:nvPr/>
          </p:nvSpPr>
          <p:spPr bwMode="auto">
            <a:xfrm>
              <a:off x="6157004" y="2051050"/>
              <a:ext cx="319318"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4</a:t>
              </a:r>
            </a:p>
          </p:txBody>
        </p:sp>
        <p:sp>
          <p:nvSpPr>
            <p:cNvPr id="60" name="Text Box 27"/>
            <p:cNvSpPr txBox="1">
              <a:spLocks noChangeArrowheads="1"/>
            </p:cNvSpPr>
            <p:nvPr/>
          </p:nvSpPr>
          <p:spPr bwMode="auto">
            <a:xfrm>
              <a:off x="6542116" y="2579688"/>
              <a:ext cx="45397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50</a:t>
              </a:r>
            </a:p>
          </p:txBody>
        </p:sp>
        <p:grpSp>
          <p:nvGrpSpPr>
            <p:cNvPr id="61" name="Group 28"/>
            <p:cNvGrpSpPr>
              <a:grpSpLocks/>
            </p:cNvGrpSpPr>
            <p:nvPr/>
          </p:nvGrpSpPr>
          <p:grpSpPr bwMode="auto">
            <a:xfrm>
              <a:off x="6497638" y="1874838"/>
              <a:ext cx="501650" cy="369888"/>
              <a:chOff x="0" y="0"/>
              <a:chExt cx="316" cy="233"/>
            </a:xfrm>
          </p:grpSpPr>
          <p:sp>
            <p:nvSpPr>
              <p:cNvPr id="64" name="Oval 29"/>
              <p:cNvSpPr>
                <a:spLocks noChangeArrowheads="1"/>
              </p:cNvSpPr>
              <p:nvPr/>
            </p:nvSpPr>
            <p:spPr bwMode="auto">
              <a:xfrm>
                <a:off x="3" y="114"/>
                <a:ext cx="313" cy="81"/>
              </a:xfrm>
              <a:prstGeom prst="ellipse">
                <a:avLst/>
              </a:prstGeom>
              <a:solidFill>
                <a:srgbClr val="9966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5" name="Line 30"/>
              <p:cNvSpPr>
                <a:spLocks noChangeShapeType="1"/>
              </p:cNvSpPr>
              <p:nvPr/>
            </p:nvSpPr>
            <p:spPr bwMode="auto">
              <a:xfrm>
                <a:off x="3" y="107"/>
                <a:ext cx="0" cy="5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6" name="Line 31"/>
              <p:cNvSpPr>
                <a:spLocks noChangeShapeType="1"/>
              </p:cNvSpPr>
              <p:nvPr/>
            </p:nvSpPr>
            <p:spPr bwMode="auto">
              <a:xfrm>
                <a:off x="316" y="107"/>
                <a:ext cx="0" cy="5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7" name="Rectangle 32"/>
              <p:cNvSpPr>
                <a:spLocks noChangeArrowheads="1"/>
              </p:cNvSpPr>
              <p:nvPr/>
            </p:nvSpPr>
            <p:spPr bwMode="auto">
              <a:xfrm>
                <a:off x="3" y="107"/>
                <a:ext cx="310" cy="49"/>
              </a:xfrm>
              <a:prstGeom prst="rect">
                <a:avLst/>
              </a:prstGeom>
              <a:solidFill>
                <a:srgbClr val="9966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8" name="Oval 33"/>
              <p:cNvSpPr>
                <a:spLocks noChangeArrowheads="1"/>
              </p:cNvSpPr>
              <p:nvPr/>
            </p:nvSpPr>
            <p:spPr bwMode="auto">
              <a:xfrm>
                <a:off x="0" y="48"/>
                <a:ext cx="313" cy="95"/>
              </a:xfrm>
              <a:prstGeom prst="ellipse">
                <a:avLst/>
              </a:prstGeom>
              <a:solidFill>
                <a:srgbClr val="9966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69" name="Group 34"/>
              <p:cNvGrpSpPr>
                <a:grpSpLocks/>
              </p:cNvGrpSpPr>
              <p:nvPr/>
            </p:nvGrpSpPr>
            <p:grpSpPr bwMode="auto">
              <a:xfrm>
                <a:off x="59" y="0"/>
                <a:ext cx="204" cy="233"/>
                <a:chOff x="7" y="0"/>
                <a:chExt cx="207" cy="233"/>
              </a:xfrm>
            </p:grpSpPr>
            <p:sp>
              <p:nvSpPr>
                <p:cNvPr id="70" name="Rectangle 35"/>
                <p:cNvSpPr>
                  <a:spLocks noChangeArrowheads="1"/>
                </p:cNvSpPr>
                <p:nvPr/>
              </p:nvSpPr>
              <p:spPr bwMode="auto">
                <a:xfrm>
                  <a:off x="35" y="61"/>
                  <a:ext cx="144" cy="132"/>
                </a:xfrm>
                <a:prstGeom prst="rect">
                  <a:avLst/>
                </a:prstGeom>
                <a:solidFill>
                  <a:srgbClr val="9966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1" name="Text Box 36"/>
                <p:cNvSpPr txBox="1">
                  <a:spLocks noChangeArrowheads="1"/>
                </p:cNvSpPr>
                <p:nvPr/>
              </p:nvSpPr>
              <p:spPr bwMode="auto">
                <a:xfrm>
                  <a:off x="7" y="0"/>
                  <a:ext cx="207"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Y</a:t>
                  </a:r>
                </a:p>
              </p:txBody>
            </p:sp>
          </p:grpSp>
        </p:grpSp>
        <p:sp>
          <p:nvSpPr>
            <p:cNvPr id="62" name="Text Box 37"/>
            <p:cNvSpPr txBox="1">
              <a:spLocks noChangeArrowheads="1"/>
            </p:cNvSpPr>
            <p:nvPr/>
          </p:nvSpPr>
          <p:spPr bwMode="auto">
            <a:xfrm>
              <a:off x="5927753" y="1655763"/>
              <a:ext cx="45397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zh-CN" sz="1800" b="0" i="0" u="none" strike="noStrike" kern="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rPr>
                <a:t>60</a:t>
              </a:r>
              <a:endPar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3" name="Line 38"/>
            <p:cNvSpPr>
              <a:spLocks noChangeShapeType="1"/>
            </p:cNvSpPr>
            <p:nvPr/>
          </p:nvSpPr>
          <p:spPr bwMode="auto">
            <a:xfrm flipH="1" flipV="1">
              <a:off x="6261630" y="1903413"/>
              <a:ext cx="209550" cy="36195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sp>
        <p:nvSpPr>
          <p:cNvPr id="82" name="Text Box 40"/>
          <p:cNvSpPr txBox="1">
            <a:spLocks noChangeArrowheads="1"/>
          </p:cNvSpPr>
          <p:nvPr/>
        </p:nvSpPr>
        <p:spPr bwMode="auto">
          <a:xfrm>
            <a:off x="6356361" y="2571750"/>
            <a:ext cx="430218" cy="175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fontAlgn="base">
              <a:spcBef>
                <a:spcPct val="0"/>
              </a:spcBef>
              <a:spcAft>
                <a:spcPct val="0"/>
              </a:spcAft>
            </a:pPr>
            <a:r>
              <a:rPr lang="zh-CN" altLang="zh-CN" dirty="0">
                <a:solidFill>
                  <a:srgbClr val="FF0000"/>
                </a:solidFill>
                <a:latin typeface="微软雅黑" panose="020B0503020204020204" pitchFamily="34" charset="-122"/>
                <a:ea typeface="微软雅黑" panose="020B0503020204020204" pitchFamily="34" charset="-122"/>
              </a:rPr>
              <a:t>算法仍</a:t>
            </a:r>
          </a:p>
          <a:p>
            <a:pPr algn="r" fontAlgn="base">
              <a:spcBef>
                <a:spcPct val="0"/>
              </a:spcBef>
              <a:spcAft>
                <a:spcPct val="0"/>
              </a:spcAft>
            </a:pPr>
            <a:r>
              <a:rPr lang="zh-CN" altLang="zh-CN" dirty="0">
                <a:solidFill>
                  <a:srgbClr val="FF0000"/>
                </a:solidFill>
                <a:latin typeface="微软雅黑" panose="020B0503020204020204" pitchFamily="34" charset="-122"/>
                <a:ea typeface="微软雅黑" panose="020B0503020204020204" pitchFamily="34" charset="-122"/>
              </a:rPr>
              <a:t>不收敛</a:t>
            </a:r>
          </a:p>
        </p:txBody>
      </p:sp>
      <p:sp>
        <p:nvSpPr>
          <p:cNvPr id="84" name="Rectangle 2"/>
          <p:cNvSpPr txBox="1">
            <a:spLocks noChangeArrowheads="1"/>
          </p:cNvSpPr>
          <p:nvPr/>
        </p:nvSpPr>
        <p:spPr>
          <a:xfrm>
            <a:off x="914400" y="191143"/>
            <a:ext cx="5800740" cy="461665"/>
          </a:xfrm>
          <a:prstGeom prst="rect">
            <a:avLst/>
          </a:prstGeom>
        </p:spPr>
        <p:txBody>
          <a:bodyPr vert="horz" wrap="square" lIns="91440" tIns="45720" rIns="91440" bIns="4572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400" b="1" dirty="0">
                <a:latin typeface="微软雅黑" pitchFamily="34" charset="-122"/>
                <a:ea typeface="微软雅黑" pitchFamily="34" charset="-122"/>
                <a:cs typeface="+mj-cs"/>
              </a:rPr>
              <a:t>距离向量路由算法</a:t>
            </a:r>
            <a:r>
              <a:rPr lang="en-US" altLang="zh-CN" sz="2400" b="1" dirty="0">
                <a:latin typeface="微软雅黑" pitchFamily="34" charset="-122"/>
                <a:ea typeface="微软雅黑" pitchFamily="34" charset="-122"/>
                <a:cs typeface="+mj-cs"/>
              </a:rPr>
              <a:t> — </a:t>
            </a:r>
            <a:r>
              <a:rPr lang="zh-CN" altLang="en-US" sz="2400" b="1" dirty="0">
                <a:latin typeface="微软雅黑" pitchFamily="34" charset="-122"/>
                <a:ea typeface="微软雅黑" pitchFamily="34" charset="-122"/>
                <a:cs typeface="+mj-cs"/>
              </a:rPr>
              <a:t>距离改变（续）</a:t>
            </a:r>
            <a:endParaRPr kumimoji="0" lang="zh-CN" altLang="en-US"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j-cs"/>
            </a:endParaRPr>
          </a:p>
        </p:txBody>
      </p:sp>
    </p:spTree>
    <p:extLst>
      <p:ext uri="{BB962C8B-B14F-4D97-AF65-F5344CB8AC3E}">
        <p14:creationId xmlns:p14="http://schemas.microsoft.com/office/powerpoint/2010/main" val="2273290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bad-new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0" y="1857370"/>
            <a:ext cx="4464496" cy="3124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Rectangle 3"/>
          <p:cNvSpPr>
            <a:spLocks noChangeArrowheads="1"/>
          </p:cNvSpPr>
          <p:nvPr/>
        </p:nvSpPr>
        <p:spPr bwMode="auto">
          <a:xfrm>
            <a:off x="285720" y="1071552"/>
            <a:ext cx="6072230" cy="714380"/>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20000"/>
              </a:spcBef>
              <a:spcAft>
                <a:spcPct val="0"/>
              </a:spcAft>
              <a:buClr>
                <a:srgbClr val="CC9900"/>
              </a:buClr>
              <a:buSzPct val="65000"/>
              <a:buFont typeface="Wingdings" pitchFamily="2" charset="2"/>
              <a:buNone/>
            </a:pPr>
            <a:r>
              <a:rPr lang="zh-CN" altLang="zh-CN" dirty="0">
                <a:solidFill>
                  <a:srgbClr val="000000"/>
                </a:solidFill>
                <a:latin typeface="微软雅黑" panose="020B0503020204020204" pitchFamily="34" charset="-122"/>
                <a:ea typeface="微软雅黑" panose="020B0503020204020204" pitchFamily="34" charset="-122"/>
              </a:rPr>
              <a:t>对于坏消息，算法收敛缓慢，即存在 “Count to Infinity </a:t>
            </a:r>
            <a:endParaRPr lang="en-US" altLang="zh-CN" dirty="0">
              <a:solidFill>
                <a:srgbClr val="000000"/>
              </a:solidFill>
              <a:latin typeface="微软雅黑" panose="020B0503020204020204" pitchFamily="34" charset="-122"/>
              <a:ea typeface="微软雅黑" panose="020B0503020204020204" pitchFamily="34" charset="-122"/>
            </a:endParaRPr>
          </a:p>
          <a:p>
            <a:pPr eaLnBrk="1" fontAlgn="base" hangingPunct="1">
              <a:spcBef>
                <a:spcPct val="20000"/>
              </a:spcBef>
              <a:spcAft>
                <a:spcPct val="0"/>
              </a:spcAft>
              <a:buClr>
                <a:srgbClr val="CC9900"/>
              </a:buClr>
              <a:buSzPct val="65000"/>
              <a:buFont typeface="Wingdings" pitchFamily="2" charset="2"/>
              <a:buNone/>
            </a:pPr>
            <a:r>
              <a:rPr lang="zh-CN" altLang="zh-CN" dirty="0">
                <a:solidFill>
                  <a:srgbClr val="000000"/>
                </a:solidFill>
                <a:latin typeface="微软雅黑" panose="020B0503020204020204" pitchFamily="34" charset="-122"/>
                <a:ea typeface="微软雅黑" panose="020B0503020204020204" pitchFamily="34" charset="-122"/>
              </a:rPr>
              <a:t>Problem”。例2：下图中AB 间链路突然断开。</a:t>
            </a:r>
          </a:p>
        </p:txBody>
      </p:sp>
      <p:sp>
        <p:nvSpPr>
          <p:cNvPr id="6" name="Rectangle 2"/>
          <p:cNvSpPr txBox="1">
            <a:spLocks noChangeArrowheads="1"/>
          </p:cNvSpPr>
          <p:nvPr/>
        </p:nvSpPr>
        <p:spPr>
          <a:xfrm>
            <a:off x="914400" y="191143"/>
            <a:ext cx="5800740" cy="461665"/>
          </a:xfrm>
          <a:prstGeom prst="rect">
            <a:avLst/>
          </a:prstGeom>
        </p:spPr>
        <p:txBody>
          <a:bodyPr vert="horz" wrap="square" lIns="91440" tIns="45720" rIns="91440" bIns="4572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400" b="1" dirty="0">
                <a:latin typeface="微软雅黑" pitchFamily="34" charset="-122"/>
                <a:ea typeface="微软雅黑" pitchFamily="34" charset="-122"/>
                <a:cs typeface="+mj-cs"/>
              </a:rPr>
              <a:t>距离向量路由算法</a:t>
            </a:r>
            <a:r>
              <a:rPr lang="en-US" altLang="zh-CN" sz="2400" b="1" dirty="0">
                <a:latin typeface="微软雅黑" pitchFamily="34" charset="-122"/>
                <a:ea typeface="微软雅黑" pitchFamily="34" charset="-122"/>
                <a:cs typeface="+mj-cs"/>
              </a:rPr>
              <a:t> — </a:t>
            </a:r>
            <a:r>
              <a:rPr lang="zh-CN" altLang="en-US" sz="2400" b="1" dirty="0">
                <a:latin typeface="微软雅黑" pitchFamily="34" charset="-122"/>
                <a:ea typeface="微软雅黑" pitchFamily="34" charset="-122"/>
                <a:cs typeface="+mj-cs"/>
              </a:rPr>
              <a:t>距离改变（续）</a:t>
            </a:r>
            <a:endParaRPr kumimoji="0" lang="zh-CN" altLang="en-US"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j-cs"/>
            </a:endParaRPr>
          </a:p>
        </p:txBody>
      </p:sp>
    </p:spTree>
    <p:extLst>
      <p:ext uri="{BB962C8B-B14F-4D97-AF65-F5344CB8AC3E}">
        <p14:creationId xmlns:p14="http://schemas.microsoft.com/office/powerpoint/2010/main" val="12247298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308782" y="2214560"/>
            <a:ext cx="6120606" cy="2786082"/>
            <a:chOff x="755650" y="2781300"/>
            <a:chExt cx="7383463" cy="3734019"/>
          </a:xfrm>
        </p:grpSpPr>
        <p:sp>
          <p:nvSpPr>
            <p:cNvPr id="29" name="Oval 4"/>
            <p:cNvSpPr>
              <a:spLocks noChangeArrowheads="1"/>
            </p:cNvSpPr>
            <p:nvPr/>
          </p:nvSpPr>
          <p:spPr bwMode="auto">
            <a:xfrm>
              <a:off x="755650" y="2781300"/>
              <a:ext cx="647700" cy="647700"/>
            </a:xfrm>
            <a:prstGeom prst="ellipse">
              <a:avLst/>
            </a:prstGeom>
            <a:solidFill>
              <a:srgbClr val="CC99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X</a:t>
              </a:r>
            </a:p>
          </p:txBody>
        </p:sp>
        <p:sp>
          <p:nvSpPr>
            <p:cNvPr id="30" name="Oval 5"/>
            <p:cNvSpPr>
              <a:spLocks noChangeArrowheads="1"/>
            </p:cNvSpPr>
            <p:nvPr/>
          </p:nvSpPr>
          <p:spPr bwMode="auto">
            <a:xfrm>
              <a:off x="2987675" y="2781300"/>
              <a:ext cx="647700" cy="647700"/>
            </a:xfrm>
            <a:prstGeom prst="ellipse">
              <a:avLst/>
            </a:prstGeom>
            <a:solidFill>
              <a:srgbClr val="CC99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Y</a:t>
              </a:r>
            </a:p>
          </p:txBody>
        </p:sp>
        <p:sp>
          <p:nvSpPr>
            <p:cNvPr id="31" name="Oval 6"/>
            <p:cNvSpPr>
              <a:spLocks noChangeArrowheads="1"/>
            </p:cNvSpPr>
            <p:nvPr/>
          </p:nvSpPr>
          <p:spPr bwMode="auto">
            <a:xfrm>
              <a:off x="5219700" y="2781300"/>
              <a:ext cx="647700" cy="647700"/>
            </a:xfrm>
            <a:prstGeom prst="ellipse">
              <a:avLst/>
            </a:prstGeom>
            <a:solidFill>
              <a:srgbClr val="CC99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Z</a:t>
              </a:r>
            </a:p>
          </p:txBody>
        </p:sp>
        <p:sp>
          <p:nvSpPr>
            <p:cNvPr id="32" name="Line 7"/>
            <p:cNvSpPr>
              <a:spLocks noChangeShapeType="1"/>
            </p:cNvSpPr>
            <p:nvPr/>
          </p:nvSpPr>
          <p:spPr bwMode="auto">
            <a:xfrm>
              <a:off x="1403350" y="3141663"/>
              <a:ext cx="1584325"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3" name="Line 8"/>
            <p:cNvSpPr>
              <a:spLocks noChangeShapeType="1"/>
            </p:cNvSpPr>
            <p:nvPr/>
          </p:nvSpPr>
          <p:spPr bwMode="auto">
            <a:xfrm>
              <a:off x="3635375" y="3141663"/>
              <a:ext cx="1584325"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4" name="Line 9"/>
            <p:cNvSpPr>
              <a:spLocks noChangeShapeType="1"/>
            </p:cNvSpPr>
            <p:nvPr/>
          </p:nvSpPr>
          <p:spPr bwMode="auto">
            <a:xfrm>
              <a:off x="5722938" y="3429000"/>
              <a:ext cx="530225" cy="360363"/>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5" name="Oval 11"/>
            <p:cNvSpPr>
              <a:spLocks noChangeArrowheads="1"/>
            </p:cNvSpPr>
            <p:nvPr/>
          </p:nvSpPr>
          <p:spPr bwMode="auto">
            <a:xfrm>
              <a:off x="7466013" y="2781300"/>
              <a:ext cx="647700" cy="647700"/>
            </a:xfrm>
            <a:prstGeom prst="ellipse">
              <a:avLst/>
            </a:prstGeom>
            <a:solidFill>
              <a:srgbClr val="CC99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U</a:t>
              </a:r>
            </a:p>
          </p:txBody>
        </p:sp>
        <p:sp>
          <p:nvSpPr>
            <p:cNvPr id="36" name="Line 12"/>
            <p:cNvSpPr>
              <a:spLocks noChangeShapeType="1"/>
            </p:cNvSpPr>
            <p:nvPr/>
          </p:nvSpPr>
          <p:spPr bwMode="auto">
            <a:xfrm>
              <a:off x="5868988" y="3141663"/>
              <a:ext cx="1584325"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7" name="Oval 13"/>
            <p:cNvSpPr>
              <a:spLocks noChangeArrowheads="1"/>
            </p:cNvSpPr>
            <p:nvPr/>
          </p:nvSpPr>
          <p:spPr bwMode="auto">
            <a:xfrm>
              <a:off x="781050" y="4724400"/>
              <a:ext cx="647700" cy="647700"/>
            </a:xfrm>
            <a:prstGeom prst="ellipse">
              <a:avLst/>
            </a:prstGeom>
            <a:solidFill>
              <a:srgbClr val="CC99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X</a:t>
              </a:r>
            </a:p>
          </p:txBody>
        </p:sp>
        <p:sp>
          <p:nvSpPr>
            <p:cNvPr id="38" name="Oval 14"/>
            <p:cNvSpPr>
              <a:spLocks noChangeArrowheads="1"/>
            </p:cNvSpPr>
            <p:nvPr/>
          </p:nvSpPr>
          <p:spPr bwMode="auto">
            <a:xfrm>
              <a:off x="3013075" y="4724400"/>
              <a:ext cx="647700" cy="647700"/>
            </a:xfrm>
            <a:prstGeom prst="ellipse">
              <a:avLst/>
            </a:prstGeom>
            <a:solidFill>
              <a:srgbClr val="CC99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Y</a:t>
              </a:r>
            </a:p>
          </p:txBody>
        </p:sp>
        <p:sp>
          <p:nvSpPr>
            <p:cNvPr id="39" name="Oval 15"/>
            <p:cNvSpPr>
              <a:spLocks noChangeArrowheads="1"/>
            </p:cNvSpPr>
            <p:nvPr/>
          </p:nvSpPr>
          <p:spPr bwMode="auto">
            <a:xfrm>
              <a:off x="5245100" y="4724400"/>
              <a:ext cx="647700" cy="647700"/>
            </a:xfrm>
            <a:prstGeom prst="ellipse">
              <a:avLst/>
            </a:prstGeom>
            <a:solidFill>
              <a:srgbClr val="CC99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Z</a:t>
              </a:r>
            </a:p>
          </p:txBody>
        </p:sp>
        <p:sp>
          <p:nvSpPr>
            <p:cNvPr id="40" name="Line 16"/>
            <p:cNvSpPr>
              <a:spLocks noChangeShapeType="1"/>
            </p:cNvSpPr>
            <p:nvPr/>
          </p:nvSpPr>
          <p:spPr bwMode="auto">
            <a:xfrm>
              <a:off x="1428750" y="5084763"/>
              <a:ext cx="1584325"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1" name="Line 17"/>
            <p:cNvSpPr>
              <a:spLocks noChangeShapeType="1"/>
            </p:cNvSpPr>
            <p:nvPr/>
          </p:nvSpPr>
          <p:spPr bwMode="auto">
            <a:xfrm>
              <a:off x="3660775" y="5084763"/>
              <a:ext cx="1584325"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2" name="Oval 18"/>
            <p:cNvSpPr>
              <a:spLocks noChangeArrowheads="1"/>
            </p:cNvSpPr>
            <p:nvPr/>
          </p:nvSpPr>
          <p:spPr bwMode="auto">
            <a:xfrm>
              <a:off x="7491413" y="4724400"/>
              <a:ext cx="647700" cy="647700"/>
            </a:xfrm>
            <a:prstGeom prst="ellipse">
              <a:avLst/>
            </a:prstGeom>
            <a:solidFill>
              <a:srgbClr val="CC99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U</a:t>
              </a:r>
            </a:p>
          </p:txBody>
        </p:sp>
        <p:sp>
          <p:nvSpPr>
            <p:cNvPr id="43" name="Line 19"/>
            <p:cNvSpPr>
              <a:spLocks noChangeShapeType="1"/>
            </p:cNvSpPr>
            <p:nvPr/>
          </p:nvSpPr>
          <p:spPr bwMode="auto">
            <a:xfrm>
              <a:off x="5894388" y="5084763"/>
              <a:ext cx="1584325"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4" name="Line 20"/>
            <p:cNvSpPr>
              <a:spLocks noChangeShapeType="1"/>
            </p:cNvSpPr>
            <p:nvPr/>
          </p:nvSpPr>
          <p:spPr bwMode="auto">
            <a:xfrm>
              <a:off x="1933575" y="4818063"/>
              <a:ext cx="360363" cy="504825"/>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5" name="Line 21"/>
            <p:cNvSpPr>
              <a:spLocks noChangeShapeType="1"/>
            </p:cNvSpPr>
            <p:nvPr/>
          </p:nvSpPr>
          <p:spPr bwMode="auto">
            <a:xfrm flipH="1">
              <a:off x="1930400" y="4822825"/>
              <a:ext cx="360363" cy="503238"/>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6" name="Line 22"/>
            <p:cNvSpPr>
              <a:spLocks noChangeShapeType="1"/>
            </p:cNvSpPr>
            <p:nvPr/>
          </p:nvSpPr>
          <p:spPr bwMode="auto">
            <a:xfrm>
              <a:off x="3371850" y="5437188"/>
              <a:ext cx="217488" cy="360362"/>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7" name="Text Box 23"/>
            <p:cNvSpPr txBox="1">
              <a:spLocks noChangeArrowheads="1"/>
            </p:cNvSpPr>
            <p:nvPr/>
          </p:nvSpPr>
          <p:spPr bwMode="auto">
            <a:xfrm>
              <a:off x="3228975" y="5868988"/>
              <a:ext cx="44918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Will not choose Z as the next hop to X,</a:t>
              </a:r>
            </a:p>
            <a:p>
              <a:pPr marL="0" marR="0" lvl="0" indent="0" defTabSz="914400" eaLnBrk="1" fontAlgn="base" latinLnBrk="0" hangingPunct="1">
                <a:lnSpc>
                  <a:spcPct val="100000"/>
                </a:lnSpc>
                <a:spcBef>
                  <a:spcPct val="0"/>
                </a:spcBef>
                <a:spcAft>
                  <a:spcPct val="0"/>
                </a:spcAft>
                <a:buClrTx/>
                <a:buSzTx/>
                <a:buFontTx/>
                <a:buNone/>
                <a:tabLst/>
                <a:defRPr/>
              </a:pPr>
              <a:r>
                <a:rPr kumimoji="0" lang="zh-CN"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i.e., decides that it cannot reach X</a:t>
              </a:r>
            </a:p>
          </p:txBody>
        </p:sp>
        <p:sp>
          <p:nvSpPr>
            <p:cNvPr id="48" name="Line 24"/>
            <p:cNvSpPr>
              <a:spLocks noChangeShapeType="1"/>
            </p:cNvSpPr>
            <p:nvPr/>
          </p:nvSpPr>
          <p:spPr bwMode="auto">
            <a:xfrm>
              <a:off x="3660775" y="3500438"/>
              <a:ext cx="936625"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9" name="Text Box 25"/>
            <p:cNvSpPr txBox="1">
              <a:spLocks noChangeArrowheads="1"/>
            </p:cNvSpPr>
            <p:nvPr/>
          </p:nvSpPr>
          <p:spPr bwMode="auto">
            <a:xfrm>
              <a:off x="2614613" y="3573463"/>
              <a:ext cx="28583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Tells Z that I can reach X</a:t>
              </a:r>
            </a:p>
          </p:txBody>
        </p:sp>
      </p:grpSp>
      <p:sp>
        <p:nvSpPr>
          <p:cNvPr id="50" name="Rectangle 3"/>
          <p:cNvSpPr>
            <a:spLocks noChangeArrowheads="1"/>
          </p:cNvSpPr>
          <p:nvPr/>
        </p:nvSpPr>
        <p:spPr bwMode="auto">
          <a:xfrm>
            <a:off x="285720" y="1071552"/>
            <a:ext cx="6500858" cy="100013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20000"/>
              </a:spcBef>
              <a:spcAft>
                <a:spcPct val="0"/>
              </a:spcAft>
              <a:buClr>
                <a:srgbClr val="CC9900"/>
              </a:buClr>
              <a:buSzPct val="65000"/>
              <a:buFont typeface="Wingdings" pitchFamily="2" charset="2"/>
              <a:buNone/>
            </a:pPr>
            <a:r>
              <a:rPr lang="zh-CN" altLang="zh-CN" dirty="0">
                <a:solidFill>
                  <a:srgbClr val="FF0000"/>
                </a:solidFill>
                <a:latin typeface="微软雅黑" panose="020B0503020204020204" pitchFamily="34" charset="-122"/>
                <a:ea typeface="微软雅黑" panose="020B0503020204020204" pitchFamily="34" charset="-122"/>
              </a:rPr>
              <a:t>Split Horizon:</a:t>
            </a:r>
            <a:r>
              <a:rPr lang="zh-CN" altLang="zh-CN" dirty="0">
                <a:solidFill>
                  <a:srgbClr val="000000"/>
                </a:solidFill>
                <a:latin typeface="微软雅黑" panose="020B0503020204020204" pitchFamily="34" charset="-122"/>
                <a:ea typeface="微软雅黑" panose="020B0503020204020204" pitchFamily="34" charset="-122"/>
              </a:rPr>
              <a:t> 如果 Z 到 X 的最短路径经过 Y，那么 Z 不告诉 </a:t>
            </a:r>
            <a:endParaRPr lang="en-US" altLang="zh-CN" dirty="0">
              <a:solidFill>
                <a:srgbClr val="000000"/>
              </a:solidFill>
              <a:latin typeface="微软雅黑" panose="020B0503020204020204" pitchFamily="34" charset="-122"/>
              <a:ea typeface="微软雅黑" panose="020B0503020204020204" pitchFamily="34" charset="-122"/>
            </a:endParaRPr>
          </a:p>
          <a:p>
            <a:pPr eaLnBrk="1" fontAlgn="base" hangingPunct="1">
              <a:spcBef>
                <a:spcPct val="20000"/>
              </a:spcBef>
              <a:spcAft>
                <a:spcPct val="0"/>
              </a:spcAft>
              <a:buClr>
                <a:srgbClr val="CC9900"/>
              </a:buClr>
              <a:buSzPct val="65000"/>
              <a:buFont typeface="Wingdings" pitchFamily="2" charset="2"/>
              <a:buNone/>
            </a:pPr>
            <a:r>
              <a:rPr lang="zh-CN" altLang="zh-CN" dirty="0">
                <a:solidFill>
                  <a:srgbClr val="000000"/>
                </a:solidFill>
                <a:latin typeface="微软雅黑" panose="020B0503020204020204" pitchFamily="34" charset="-122"/>
                <a:ea typeface="微软雅黑" panose="020B0503020204020204" pitchFamily="34" charset="-122"/>
              </a:rPr>
              <a:t>Y “Z 到 X 的路径信息”</a:t>
            </a:r>
            <a:r>
              <a:rPr lang="zh-CN" altLang="zh-CN" dirty="0">
                <a:solidFill>
                  <a:srgbClr val="000000"/>
                </a:solidFill>
                <a:latin typeface="微软雅黑" panose="020B0503020204020204" pitchFamily="34" charset="-122"/>
                <a:ea typeface="微软雅黑" panose="020B0503020204020204" pitchFamily="34" charset="-122"/>
                <a:cs typeface="Times New Roman" pitchFamily="18" charset="0"/>
              </a:rPr>
              <a:t>，这样</a:t>
            </a:r>
            <a:r>
              <a:rPr lang="zh-CN" altLang="zh-CN" dirty="0">
                <a:solidFill>
                  <a:srgbClr val="000000"/>
                </a:solidFill>
                <a:latin typeface="微软雅黑" panose="020B0503020204020204" pitchFamily="34" charset="-122"/>
                <a:ea typeface="微软雅黑" panose="020B0503020204020204" pitchFamily="34" charset="-122"/>
              </a:rPr>
              <a:t> Y 就不可能选择经由 Z 到达 X </a:t>
            </a:r>
            <a:endParaRPr lang="en-US" altLang="zh-CN" dirty="0">
              <a:solidFill>
                <a:srgbClr val="000000"/>
              </a:solidFill>
              <a:latin typeface="微软雅黑" panose="020B0503020204020204" pitchFamily="34" charset="-122"/>
              <a:ea typeface="微软雅黑" panose="020B0503020204020204" pitchFamily="34" charset="-122"/>
            </a:endParaRPr>
          </a:p>
          <a:p>
            <a:pPr eaLnBrk="1" fontAlgn="base" hangingPunct="1">
              <a:spcBef>
                <a:spcPct val="20000"/>
              </a:spcBef>
              <a:spcAft>
                <a:spcPct val="0"/>
              </a:spcAft>
              <a:buClr>
                <a:srgbClr val="CC9900"/>
              </a:buClr>
              <a:buSzPct val="65000"/>
              <a:buFont typeface="Wingdings" pitchFamily="2" charset="2"/>
              <a:buNone/>
            </a:pPr>
            <a:r>
              <a:rPr lang="zh-CN" altLang="zh-CN" dirty="0">
                <a:solidFill>
                  <a:srgbClr val="000000"/>
                </a:solidFill>
                <a:latin typeface="微软雅黑" panose="020B0503020204020204" pitchFamily="34" charset="-122"/>
                <a:ea typeface="微软雅黑" panose="020B0503020204020204" pitchFamily="34" charset="-122"/>
              </a:rPr>
              <a:t>的路线。</a:t>
            </a:r>
          </a:p>
        </p:txBody>
      </p:sp>
      <p:sp>
        <p:nvSpPr>
          <p:cNvPr id="51" name="Rectangle 2"/>
          <p:cNvSpPr txBox="1">
            <a:spLocks noChangeArrowheads="1"/>
          </p:cNvSpPr>
          <p:nvPr/>
        </p:nvSpPr>
        <p:spPr>
          <a:xfrm>
            <a:off x="914400" y="191143"/>
            <a:ext cx="5800740" cy="461665"/>
          </a:xfrm>
          <a:prstGeom prst="rect">
            <a:avLst/>
          </a:prstGeom>
        </p:spPr>
        <p:txBody>
          <a:bodyPr vert="horz" wrap="square" lIns="91440" tIns="45720" rIns="91440" bIns="4572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400" b="1" dirty="0">
                <a:latin typeface="微软雅黑" pitchFamily="34" charset="-122"/>
                <a:ea typeface="微软雅黑" pitchFamily="34" charset="-122"/>
                <a:cs typeface="+mj-cs"/>
              </a:rPr>
              <a:t>距离向量路由算法</a:t>
            </a:r>
            <a:r>
              <a:rPr lang="en-US" altLang="zh-CN" sz="2400" b="1" dirty="0">
                <a:latin typeface="微软雅黑" pitchFamily="34" charset="-122"/>
                <a:ea typeface="微软雅黑" pitchFamily="34" charset="-122"/>
                <a:cs typeface="+mj-cs"/>
              </a:rPr>
              <a:t> — Split Horizon</a:t>
            </a:r>
            <a:endParaRPr kumimoji="0" lang="zh-CN" altLang="en-US"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j-cs"/>
            </a:endParaRPr>
          </a:p>
        </p:txBody>
      </p:sp>
    </p:spTree>
    <p:extLst>
      <p:ext uri="{BB962C8B-B14F-4D97-AF65-F5344CB8AC3E}">
        <p14:creationId xmlns:p14="http://schemas.microsoft.com/office/powerpoint/2010/main" val="38118160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270043" y="2177123"/>
            <a:ext cx="5659279" cy="2037701"/>
            <a:chOff x="539750" y="2636838"/>
            <a:chExt cx="7760468" cy="2836069"/>
          </a:xfrm>
        </p:grpSpPr>
        <p:sp>
          <p:nvSpPr>
            <p:cNvPr id="30" name="Oval 3"/>
            <p:cNvSpPr>
              <a:spLocks noChangeArrowheads="1"/>
            </p:cNvSpPr>
            <p:nvPr/>
          </p:nvSpPr>
          <p:spPr bwMode="auto">
            <a:xfrm>
              <a:off x="539750" y="2636838"/>
              <a:ext cx="647700" cy="647700"/>
            </a:xfrm>
            <a:prstGeom prst="ellipse">
              <a:avLst/>
            </a:prstGeom>
            <a:solidFill>
              <a:srgbClr val="CC99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X</a:t>
              </a:r>
            </a:p>
          </p:txBody>
        </p:sp>
        <p:sp>
          <p:nvSpPr>
            <p:cNvPr id="31" name="Oval 4"/>
            <p:cNvSpPr>
              <a:spLocks noChangeArrowheads="1"/>
            </p:cNvSpPr>
            <p:nvPr/>
          </p:nvSpPr>
          <p:spPr bwMode="auto">
            <a:xfrm>
              <a:off x="2771775" y="2636838"/>
              <a:ext cx="647700" cy="647700"/>
            </a:xfrm>
            <a:prstGeom prst="ellipse">
              <a:avLst/>
            </a:prstGeom>
            <a:solidFill>
              <a:srgbClr val="CC99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Y</a:t>
              </a:r>
            </a:p>
          </p:txBody>
        </p:sp>
        <p:sp>
          <p:nvSpPr>
            <p:cNvPr id="32" name="Oval 5"/>
            <p:cNvSpPr>
              <a:spLocks noChangeArrowheads="1"/>
            </p:cNvSpPr>
            <p:nvPr/>
          </p:nvSpPr>
          <p:spPr bwMode="auto">
            <a:xfrm>
              <a:off x="5003800" y="2636838"/>
              <a:ext cx="647700" cy="647700"/>
            </a:xfrm>
            <a:prstGeom prst="ellipse">
              <a:avLst/>
            </a:prstGeom>
            <a:solidFill>
              <a:srgbClr val="CC99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Z</a:t>
              </a:r>
            </a:p>
          </p:txBody>
        </p:sp>
        <p:sp>
          <p:nvSpPr>
            <p:cNvPr id="33" name="Line 6"/>
            <p:cNvSpPr>
              <a:spLocks noChangeShapeType="1"/>
            </p:cNvSpPr>
            <p:nvPr/>
          </p:nvSpPr>
          <p:spPr bwMode="auto">
            <a:xfrm>
              <a:off x="1187450" y="2997200"/>
              <a:ext cx="1584325"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4" name="Line 7"/>
            <p:cNvSpPr>
              <a:spLocks noChangeShapeType="1"/>
            </p:cNvSpPr>
            <p:nvPr/>
          </p:nvSpPr>
          <p:spPr bwMode="auto">
            <a:xfrm>
              <a:off x="3419475" y="2997200"/>
              <a:ext cx="1584325"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5" name="Line 8"/>
            <p:cNvSpPr>
              <a:spLocks noChangeShapeType="1"/>
            </p:cNvSpPr>
            <p:nvPr/>
          </p:nvSpPr>
          <p:spPr bwMode="auto">
            <a:xfrm>
              <a:off x="5507038" y="3284536"/>
              <a:ext cx="438193" cy="55995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6" name="Text Box 9"/>
            <p:cNvSpPr txBox="1">
              <a:spLocks noChangeArrowheads="1"/>
            </p:cNvSpPr>
            <p:nvPr/>
          </p:nvSpPr>
          <p:spPr bwMode="auto">
            <a:xfrm>
              <a:off x="4966036" y="3844488"/>
              <a:ext cx="33341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Tells Y that my cost to X is </a:t>
              </a:r>
              <a:r>
                <a:rPr kumimoji="0" lang="zh-CN" altLang="zh-CN"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p>
          </p:txBody>
        </p:sp>
        <p:sp>
          <p:nvSpPr>
            <p:cNvPr id="37" name="Oval 10"/>
            <p:cNvSpPr>
              <a:spLocks noChangeArrowheads="1"/>
            </p:cNvSpPr>
            <p:nvPr/>
          </p:nvSpPr>
          <p:spPr bwMode="auto">
            <a:xfrm>
              <a:off x="7250113" y="2636838"/>
              <a:ext cx="647700" cy="647700"/>
            </a:xfrm>
            <a:prstGeom prst="ellipse">
              <a:avLst/>
            </a:prstGeom>
            <a:solidFill>
              <a:srgbClr val="CC99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U</a:t>
              </a:r>
            </a:p>
          </p:txBody>
        </p:sp>
        <p:sp>
          <p:nvSpPr>
            <p:cNvPr id="38" name="Line 11"/>
            <p:cNvSpPr>
              <a:spLocks noChangeShapeType="1"/>
            </p:cNvSpPr>
            <p:nvPr/>
          </p:nvSpPr>
          <p:spPr bwMode="auto">
            <a:xfrm>
              <a:off x="5653088" y="2997200"/>
              <a:ext cx="1584325"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9" name="Oval 12"/>
            <p:cNvSpPr>
              <a:spLocks noChangeArrowheads="1"/>
            </p:cNvSpPr>
            <p:nvPr/>
          </p:nvSpPr>
          <p:spPr bwMode="auto">
            <a:xfrm>
              <a:off x="565150" y="4579938"/>
              <a:ext cx="647700" cy="647700"/>
            </a:xfrm>
            <a:prstGeom prst="ellipse">
              <a:avLst/>
            </a:prstGeom>
            <a:solidFill>
              <a:srgbClr val="CC99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X</a:t>
              </a:r>
            </a:p>
          </p:txBody>
        </p:sp>
        <p:sp>
          <p:nvSpPr>
            <p:cNvPr id="40" name="Oval 13"/>
            <p:cNvSpPr>
              <a:spLocks noChangeArrowheads="1"/>
            </p:cNvSpPr>
            <p:nvPr/>
          </p:nvSpPr>
          <p:spPr bwMode="auto">
            <a:xfrm>
              <a:off x="2797175" y="4579938"/>
              <a:ext cx="647700" cy="647700"/>
            </a:xfrm>
            <a:prstGeom prst="ellipse">
              <a:avLst/>
            </a:prstGeom>
            <a:solidFill>
              <a:srgbClr val="CC99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Y</a:t>
              </a:r>
            </a:p>
          </p:txBody>
        </p:sp>
        <p:sp>
          <p:nvSpPr>
            <p:cNvPr id="41" name="Oval 14"/>
            <p:cNvSpPr>
              <a:spLocks noChangeArrowheads="1"/>
            </p:cNvSpPr>
            <p:nvPr/>
          </p:nvSpPr>
          <p:spPr bwMode="auto">
            <a:xfrm>
              <a:off x="5029200" y="4579938"/>
              <a:ext cx="647700" cy="647700"/>
            </a:xfrm>
            <a:prstGeom prst="ellipse">
              <a:avLst/>
            </a:prstGeom>
            <a:solidFill>
              <a:srgbClr val="CC99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Z</a:t>
              </a:r>
            </a:p>
          </p:txBody>
        </p:sp>
        <p:sp>
          <p:nvSpPr>
            <p:cNvPr id="42" name="Line 15"/>
            <p:cNvSpPr>
              <a:spLocks noChangeShapeType="1"/>
            </p:cNvSpPr>
            <p:nvPr/>
          </p:nvSpPr>
          <p:spPr bwMode="auto">
            <a:xfrm>
              <a:off x="1212850" y="4940300"/>
              <a:ext cx="1584325"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3" name="Line 16"/>
            <p:cNvSpPr>
              <a:spLocks noChangeShapeType="1"/>
            </p:cNvSpPr>
            <p:nvPr/>
          </p:nvSpPr>
          <p:spPr bwMode="auto">
            <a:xfrm>
              <a:off x="3444875" y="4940300"/>
              <a:ext cx="1584325"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4" name="Oval 17"/>
            <p:cNvSpPr>
              <a:spLocks noChangeArrowheads="1"/>
            </p:cNvSpPr>
            <p:nvPr/>
          </p:nvSpPr>
          <p:spPr bwMode="auto">
            <a:xfrm>
              <a:off x="7275513" y="4579938"/>
              <a:ext cx="647700" cy="647700"/>
            </a:xfrm>
            <a:prstGeom prst="ellipse">
              <a:avLst/>
            </a:prstGeom>
            <a:solidFill>
              <a:srgbClr val="CC99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U</a:t>
              </a:r>
            </a:p>
          </p:txBody>
        </p:sp>
        <p:sp>
          <p:nvSpPr>
            <p:cNvPr id="45" name="Line 18"/>
            <p:cNvSpPr>
              <a:spLocks noChangeShapeType="1"/>
            </p:cNvSpPr>
            <p:nvPr/>
          </p:nvSpPr>
          <p:spPr bwMode="auto">
            <a:xfrm>
              <a:off x="5678488" y="4940300"/>
              <a:ext cx="1584325"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6" name="Line 19"/>
            <p:cNvSpPr>
              <a:spLocks noChangeShapeType="1"/>
            </p:cNvSpPr>
            <p:nvPr/>
          </p:nvSpPr>
          <p:spPr bwMode="auto">
            <a:xfrm>
              <a:off x="1717675" y="4673600"/>
              <a:ext cx="360363" cy="504825"/>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7" name="Line 20"/>
            <p:cNvSpPr>
              <a:spLocks noChangeShapeType="1"/>
            </p:cNvSpPr>
            <p:nvPr/>
          </p:nvSpPr>
          <p:spPr bwMode="auto">
            <a:xfrm flipH="1">
              <a:off x="1714500" y="4678363"/>
              <a:ext cx="360363" cy="503237"/>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8" name="Line 21"/>
            <p:cNvSpPr>
              <a:spLocks noChangeShapeType="1"/>
            </p:cNvSpPr>
            <p:nvPr/>
          </p:nvSpPr>
          <p:spPr bwMode="auto">
            <a:xfrm>
              <a:off x="3419474" y="5227639"/>
              <a:ext cx="155916" cy="245268"/>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9" name="Line 23"/>
            <p:cNvSpPr>
              <a:spLocks noChangeShapeType="1"/>
            </p:cNvSpPr>
            <p:nvPr/>
          </p:nvSpPr>
          <p:spPr bwMode="auto">
            <a:xfrm>
              <a:off x="3444875" y="3355975"/>
              <a:ext cx="936625"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0" name="Text Box 24"/>
            <p:cNvSpPr txBox="1">
              <a:spLocks noChangeArrowheads="1"/>
            </p:cNvSpPr>
            <p:nvPr/>
          </p:nvSpPr>
          <p:spPr bwMode="auto">
            <a:xfrm>
              <a:off x="1212849" y="3429000"/>
              <a:ext cx="28583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Tells Z that I can reach X</a:t>
              </a:r>
            </a:p>
          </p:txBody>
        </p:sp>
      </p:grpSp>
      <p:sp>
        <p:nvSpPr>
          <p:cNvPr id="51" name="Text Box 22"/>
          <p:cNvSpPr txBox="1">
            <a:spLocks noChangeArrowheads="1"/>
          </p:cNvSpPr>
          <p:nvPr/>
        </p:nvSpPr>
        <p:spPr bwMode="auto">
          <a:xfrm>
            <a:off x="2483768" y="4131244"/>
            <a:ext cx="442749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lang="zh-CN" altLang="zh-CN" dirty="0">
                <a:solidFill>
                  <a:srgbClr val="000000"/>
                </a:solidFill>
                <a:latin typeface="微软雅黑" panose="020B0503020204020204" pitchFamily="34" charset="-122"/>
                <a:ea typeface="微软雅黑" panose="020B0503020204020204" pitchFamily="34" charset="-122"/>
              </a:rPr>
              <a:t>Will not choose Z as the next hop to X</a:t>
            </a:r>
          </a:p>
        </p:txBody>
      </p:sp>
      <p:sp>
        <p:nvSpPr>
          <p:cNvPr id="52" name="Text Box 26"/>
          <p:cNvSpPr txBox="1">
            <a:spLocks noChangeArrowheads="1"/>
          </p:cNvSpPr>
          <p:nvPr/>
        </p:nvSpPr>
        <p:spPr bwMode="auto">
          <a:xfrm>
            <a:off x="1253100" y="4580072"/>
            <a:ext cx="4895892" cy="369332"/>
          </a:xfrm>
          <a:prstGeom prst="rect">
            <a:avLst/>
          </a:prstGeom>
          <a:solidFill>
            <a:srgbClr val="00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lang="zh-CN" altLang="zh-CN" dirty="0">
                <a:solidFill>
                  <a:srgbClr val="000000"/>
                </a:solidFill>
                <a:latin typeface="微软雅黑" panose="020B0503020204020204" pitchFamily="34" charset="-122"/>
                <a:ea typeface="微软雅黑" panose="020B0503020204020204" pitchFamily="34" charset="-122"/>
              </a:rPr>
              <a:t>下一页图可以显示出Poisoned Reverse的优点</a:t>
            </a:r>
          </a:p>
        </p:txBody>
      </p:sp>
      <p:sp>
        <p:nvSpPr>
          <p:cNvPr id="53" name="Rectangle 25"/>
          <p:cNvSpPr>
            <a:spLocks noChangeArrowheads="1"/>
          </p:cNvSpPr>
          <p:nvPr/>
        </p:nvSpPr>
        <p:spPr bwMode="auto">
          <a:xfrm>
            <a:off x="285720" y="1071552"/>
            <a:ext cx="6500858" cy="100013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20000"/>
              </a:spcBef>
              <a:spcAft>
                <a:spcPct val="0"/>
              </a:spcAft>
              <a:buClr>
                <a:srgbClr val="CC9900"/>
              </a:buClr>
              <a:buSzPct val="65000"/>
              <a:buFont typeface="Wingdings" pitchFamily="2" charset="2"/>
              <a:buNone/>
            </a:pPr>
            <a:r>
              <a:rPr lang="zh-CN" altLang="zh-CN" dirty="0">
                <a:solidFill>
                  <a:srgbClr val="FF0000"/>
                </a:solidFill>
                <a:latin typeface="微软雅黑" panose="020B0503020204020204" pitchFamily="34" charset="-122"/>
                <a:ea typeface="微软雅黑" panose="020B0503020204020204" pitchFamily="34" charset="-122"/>
              </a:rPr>
              <a:t>Poisoned Reverse:</a:t>
            </a:r>
            <a:r>
              <a:rPr lang="zh-CN" altLang="zh-CN" dirty="0">
                <a:solidFill>
                  <a:srgbClr val="000000"/>
                </a:solidFill>
                <a:latin typeface="微软雅黑" panose="020B0503020204020204" pitchFamily="34" charset="-122"/>
                <a:ea typeface="微软雅黑" panose="020B0503020204020204" pitchFamily="34" charset="-122"/>
              </a:rPr>
              <a:t> 如果 Z 到 X 的最短路径经过 Y，那么 Z 告</a:t>
            </a:r>
            <a:endParaRPr lang="en-US" altLang="zh-CN" dirty="0">
              <a:solidFill>
                <a:srgbClr val="000000"/>
              </a:solidFill>
              <a:latin typeface="微软雅黑" panose="020B0503020204020204" pitchFamily="34" charset="-122"/>
              <a:ea typeface="微软雅黑" panose="020B0503020204020204" pitchFamily="34" charset="-122"/>
            </a:endParaRPr>
          </a:p>
          <a:p>
            <a:pPr eaLnBrk="1" fontAlgn="base" hangingPunct="1">
              <a:spcBef>
                <a:spcPct val="20000"/>
              </a:spcBef>
              <a:spcAft>
                <a:spcPct val="0"/>
              </a:spcAft>
              <a:buClr>
                <a:srgbClr val="CC9900"/>
              </a:buClr>
              <a:buSzPct val="65000"/>
              <a:buFont typeface="Wingdings" pitchFamily="2" charset="2"/>
              <a:buNone/>
            </a:pPr>
            <a:r>
              <a:rPr lang="zh-CN" altLang="zh-CN" dirty="0">
                <a:solidFill>
                  <a:srgbClr val="000000"/>
                </a:solidFill>
                <a:latin typeface="微软雅黑" panose="020B0503020204020204" pitchFamily="34" charset="-122"/>
                <a:ea typeface="微软雅黑" panose="020B0503020204020204" pitchFamily="34" charset="-122"/>
              </a:rPr>
              <a:t>诉 Y “Z 到 X 的最短距离是 </a:t>
            </a:r>
            <a:r>
              <a:rPr lang="zh-CN" altLang="zh-CN" dirty="0">
                <a:solidFill>
                  <a:srgbClr val="000000"/>
                </a:solidFill>
                <a:latin typeface="微软雅黑" panose="020B0503020204020204" pitchFamily="34" charset="-122"/>
                <a:ea typeface="微软雅黑" panose="020B0503020204020204" pitchFamily="34" charset="-122"/>
                <a:cs typeface="Times New Roman" pitchFamily="18" charset="0"/>
              </a:rPr>
              <a:t>∞ </a:t>
            </a:r>
            <a:r>
              <a:rPr lang="zh-CN" altLang="zh-CN" dirty="0">
                <a:solidFill>
                  <a:srgbClr val="000000"/>
                </a:solidFill>
                <a:latin typeface="微软雅黑" panose="020B0503020204020204" pitchFamily="34" charset="-122"/>
                <a:ea typeface="微软雅黑" panose="020B0503020204020204" pitchFamily="34" charset="-122"/>
              </a:rPr>
              <a:t>”</a:t>
            </a:r>
            <a:r>
              <a:rPr lang="zh-CN" altLang="zh-CN" dirty="0">
                <a:solidFill>
                  <a:srgbClr val="000000"/>
                </a:solidFill>
                <a:latin typeface="微软雅黑" panose="020B0503020204020204" pitchFamily="34" charset="-122"/>
                <a:ea typeface="微软雅黑" panose="020B0503020204020204" pitchFamily="34" charset="-122"/>
                <a:cs typeface="Times New Roman" pitchFamily="18" charset="0"/>
              </a:rPr>
              <a:t>，这样</a:t>
            </a:r>
            <a:r>
              <a:rPr lang="zh-CN" altLang="zh-CN" dirty="0">
                <a:solidFill>
                  <a:srgbClr val="000000"/>
                </a:solidFill>
                <a:latin typeface="微软雅黑" panose="020B0503020204020204" pitchFamily="34" charset="-122"/>
                <a:ea typeface="微软雅黑" panose="020B0503020204020204" pitchFamily="34" charset="-122"/>
              </a:rPr>
              <a:t> Y 就不会选择经由 Z </a:t>
            </a:r>
            <a:endParaRPr lang="en-US" altLang="zh-CN" dirty="0">
              <a:solidFill>
                <a:srgbClr val="000000"/>
              </a:solidFill>
              <a:latin typeface="微软雅黑" panose="020B0503020204020204" pitchFamily="34" charset="-122"/>
              <a:ea typeface="微软雅黑" panose="020B0503020204020204" pitchFamily="34" charset="-122"/>
            </a:endParaRPr>
          </a:p>
          <a:p>
            <a:pPr eaLnBrk="1" fontAlgn="base" hangingPunct="1">
              <a:spcBef>
                <a:spcPct val="20000"/>
              </a:spcBef>
              <a:spcAft>
                <a:spcPct val="0"/>
              </a:spcAft>
              <a:buClr>
                <a:srgbClr val="CC9900"/>
              </a:buClr>
              <a:buSzPct val="65000"/>
              <a:buFont typeface="Wingdings" pitchFamily="2" charset="2"/>
              <a:buNone/>
            </a:pPr>
            <a:r>
              <a:rPr lang="zh-CN" altLang="zh-CN" dirty="0">
                <a:solidFill>
                  <a:srgbClr val="000000"/>
                </a:solidFill>
                <a:latin typeface="微软雅黑" panose="020B0503020204020204" pitchFamily="34" charset="-122"/>
                <a:ea typeface="微软雅黑" panose="020B0503020204020204" pitchFamily="34" charset="-122"/>
              </a:rPr>
              <a:t>到达 X 的路线。</a:t>
            </a:r>
          </a:p>
        </p:txBody>
      </p:sp>
      <p:sp>
        <p:nvSpPr>
          <p:cNvPr id="54" name="Rectangle 2"/>
          <p:cNvSpPr txBox="1">
            <a:spLocks noChangeArrowheads="1"/>
          </p:cNvSpPr>
          <p:nvPr/>
        </p:nvSpPr>
        <p:spPr>
          <a:xfrm>
            <a:off x="914400" y="191143"/>
            <a:ext cx="6515120" cy="461665"/>
          </a:xfrm>
          <a:prstGeom prst="rect">
            <a:avLst/>
          </a:prstGeom>
        </p:spPr>
        <p:txBody>
          <a:bodyPr vert="horz" wrap="square" lIns="91440" tIns="45720" rIns="91440" bIns="4572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400" b="1" dirty="0">
                <a:latin typeface="微软雅黑" pitchFamily="34" charset="-122"/>
                <a:ea typeface="微软雅黑" pitchFamily="34" charset="-122"/>
                <a:cs typeface="+mj-cs"/>
              </a:rPr>
              <a:t>距离向量路由算法</a:t>
            </a:r>
            <a:r>
              <a:rPr lang="en-US" altLang="zh-CN" sz="2400" b="1" dirty="0">
                <a:latin typeface="微软雅黑" pitchFamily="34" charset="-122"/>
                <a:ea typeface="微软雅黑" pitchFamily="34" charset="-122"/>
                <a:cs typeface="+mj-cs"/>
              </a:rPr>
              <a:t> — Poisoned Reverse</a:t>
            </a:r>
            <a:endParaRPr kumimoji="0" lang="zh-CN" altLang="en-US"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j-cs"/>
            </a:endParaRPr>
          </a:p>
        </p:txBody>
      </p:sp>
    </p:spTree>
    <p:extLst>
      <p:ext uri="{BB962C8B-B14F-4D97-AF65-F5344CB8AC3E}">
        <p14:creationId xmlns:p14="http://schemas.microsoft.com/office/powerpoint/2010/main" val="35922720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p:nvPr/>
        </p:nvGrpSpPr>
        <p:grpSpPr>
          <a:xfrm>
            <a:off x="285720" y="2214560"/>
            <a:ext cx="6429420" cy="2613801"/>
            <a:chOff x="1276350" y="3249613"/>
            <a:chExt cx="6900989" cy="3041650"/>
          </a:xfrm>
        </p:grpSpPr>
        <p:pic>
          <p:nvPicPr>
            <p:cNvPr id="50" name="Picture 39" descr="dv_poi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76350" y="3484563"/>
              <a:ext cx="6775450" cy="280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Line 40"/>
            <p:cNvSpPr>
              <a:spLocks noChangeShapeType="1"/>
            </p:cNvSpPr>
            <p:nvPr/>
          </p:nvSpPr>
          <p:spPr bwMode="auto">
            <a:xfrm>
              <a:off x="7772400" y="3267075"/>
              <a:ext cx="0" cy="27432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52" name="Text Box 41"/>
            <p:cNvSpPr txBox="1">
              <a:spLocks noChangeArrowheads="1"/>
            </p:cNvSpPr>
            <p:nvPr/>
          </p:nvSpPr>
          <p:spPr bwMode="auto">
            <a:xfrm>
              <a:off x="7740649" y="3249613"/>
              <a:ext cx="436690" cy="13968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fontAlgn="base">
                <a:spcBef>
                  <a:spcPct val="0"/>
                </a:spcBef>
                <a:spcAft>
                  <a:spcPct val="0"/>
                </a:spcAft>
              </a:pPr>
              <a:r>
                <a:rPr lang="zh-CN" altLang="zh-CN" b="1" dirty="0">
                  <a:solidFill>
                    <a:srgbClr val="FF0000"/>
                  </a:solidFill>
                  <a:latin typeface="微软雅黑" panose="020B0503020204020204" pitchFamily="34" charset="-122"/>
                  <a:ea typeface="微软雅黑" panose="020B0503020204020204" pitchFamily="34" charset="-122"/>
                </a:rPr>
                <a:t>算法</a:t>
              </a:r>
            </a:p>
            <a:p>
              <a:pPr fontAlgn="base">
                <a:spcBef>
                  <a:spcPct val="0"/>
                </a:spcBef>
                <a:spcAft>
                  <a:spcPct val="0"/>
                </a:spcAft>
              </a:pPr>
              <a:r>
                <a:rPr lang="zh-CN" altLang="zh-CN" b="1" dirty="0">
                  <a:solidFill>
                    <a:srgbClr val="FF0000"/>
                  </a:solidFill>
                  <a:latin typeface="微软雅黑" panose="020B0503020204020204" pitchFamily="34" charset="-122"/>
                  <a:ea typeface="微软雅黑" panose="020B0503020204020204" pitchFamily="34" charset="-122"/>
                </a:rPr>
                <a:t>收敛</a:t>
              </a:r>
            </a:p>
          </p:txBody>
        </p:sp>
        <p:sp>
          <p:nvSpPr>
            <p:cNvPr id="53" name="Text Box 42"/>
            <p:cNvSpPr txBox="1">
              <a:spLocks noChangeArrowheads="1"/>
            </p:cNvSpPr>
            <p:nvPr/>
          </p:nvSpPr>
          <p:spPr bwMode="auto">
            <a:xfrm>
              <a:off x="6443663" y="4267200"/>
              <a:ext cx="45243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lang="zh-CN" altLang="zh-CN" b="1">
                  <a:solidFill>
                    <a:srgbClr val="FF0000"/>
                  </a:solidFill>
                  <a:latin typeface="微软雅黑" panose="020B0503020204020204" pitchFamily="34" charset="-122"/>
                  <a:ea typeface="微软雅黑" panose="020B0503020204020204" pitchFamily="34" charset="-122"/>
                </a:rPr>
                <a:t>∞</a:t>
              </a:r>
            </a:p>
          </p:txBody>
        </p:sp>
        <p:sp>
          <p:nvSpPr>
            <p:cNvPr id="54" name="Line 43"/>
            <p:cNvSpPr>
              <a:spLocks noChangeShapeType="1"/>
            </p:cNvSpPr>
            <p:nvPr/>
          </p:nvSpPr>
          <p:spPr bwMode="auto">
            <a:xfrm>
              <a:off x="6300788" y="5418138"/>
              <a:ext cx="0" cy="217487"/>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55" name="Line 44"/>
            <p:cNvSpPr>
              <a:spLocks noChangeShapeType="1"/>
            </p:cNvSpPr>
            <p:nvPr/>
          </p:nvSpPr>
          <p:spPr bwMode="auto">
            <a:xfrm>
              <a:off x="6300788" y="5635625"/>
              <a:ext cx="1366837"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56" name="Line 45"/>
            <p:cNvSpPr>
              <a:spLocks noChangeShapeType="1"/>
            </p:cNvSpPr>
            <p:nvPr/>
          </p:nvSpPr>
          <p:spPr bwMode="auto">
            <a:xfrm flipV="1">
              <a:off x="7667625" y="5418138"/>
              <a:ext cx="0" cy="217487"/>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57" name="Text Box 46"/>
            <p:cNvSpPr txBox="1">
              <a:spLocks noChangeArrowheads="1"/>
            </p:cNvSpPr>
            <p:nvPr/>
          </p:nvSpPr>
          <p:spPr bwMode="auto">
            <a:xfrm>
              <a:off x="6516688" y="5589588"/>
              <a:ext cx="1255712"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fontAlgn="base">
                <a:spcBef>
                  <a:spcPct val="0"/>
                </a:spcBef>
                <a:spcAft>
                  <a:spcPct val="0"/>
                </a:spcAft>
              </a:pPr>
              <a:r>
                <a:rPr lang="zh-CN" altLang="zh-CN" b="1" dirty="0">
                  <a:solidFill>
                    <a:srgbClr val="FF0000"/>
                  </a:solidFill>
                  <a:latin typeface="微软雅黑" panose="020B0503020204020204" pitchFamily="34" charset="-122"/>
                  <a:ea typeface="微软雅黑" panose="020B0503020204020204" pitchFamily="34" charset="-122"/>
                </a:rPr>
                <a:t>立即修改</a:t>
              </a:r>
            </a:p>
          </p:txBody>
        </p:sp>
      </p:grpSp>
      <p:grpSp>
        <p:nvGrpSpPr>
          <p:cNvPr id="58" name="组合 57"/>
          <p:cNvGrpSpPr/>
          <p:nvPr/>
        </p:nvGrpSpPr>
        <p:grpSpPr>
          <a:xfrm>
            <a:off x="5357818" y="1032352"/>
            <a:ext cx="1912937" cy="1084263"/>
            <a:chOff x="6040438" y="1489075"/>
            <a:chExt cx="2184400" cy="1314450"/>
          </a:xfrm>
        </p:grpSpPr>
        <p:sp>
          <p:nvSpPr>
            <p:cNvPr id="59" name="未知"/>
            <p:cNvSpPr>
              <a:spLocks/>
            </p:cNvSpPr>
            <p:nvPr/>
          </p:nvSpPr>
          <p:spPr bwMode="auto">
            <a:xfrm>
              <a:off x="6040438" y="1590675"/>
              <a:ext cx="2184400" cy="1212850"/>
            </a:xfrm>
            <a:custGeom>
              <a:avLst/>
              <a:gdLst>
                <a:gd name="T0" fmla="*/ 284778450 w 1376"/>
                <a:gd name="T1" fmla="*/ 877014375 h 764"/>
                <a:gd name="T2" fmla="*/ 995462513 w 1376"/>
                <a:gd name="T3" fmla="*/ 408265313 h 764"/>
                <a:gd name="T4" fmla="*/ 1789310938 w 1376"/>
                <a:gd name="T5" fmla="*/ 22682200 h 764"/>
                <a:gd name="T6" fmla="*/ 2147483647 w 1376"/>
                <a:gd name="T7" fmla="*/ 551915013 h 764"/>
                <a:gd name="T8" fmla="*/ 2147483647 w 1376"/>
                <a:gd name="T9" fmla="*/ 1285279688 h 764"/>
                <a:gd name="T10" fmla="*/ 2147483647 w 1376"/>
                <a:gd name="T11" fmla="*/ 1829633438 h 764"/>
                <a:gd name="T12" fmla="*/ 1456650313 w 1376"/>
                <a:gd name="T13" fmla="*/ 1859875313 h 764"/>
                <a:gd name="T14" fmla="*/ 194052825 w 1376"/>
                <a:gd name="T15" fmla="*/ 1587698438 h 764"/>
                <a:gd name="T16" fmla="*/ 284778450 w 1376"/>
                <a:gd name="T17" fmla="*/ 877014375 h 7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76" h="764">
                  <a:moveTo>
                    <a:pt x="113" y="348"/>
                  </a:moveTo>
                  <a:cubicBezTo>
                    <a:pt x="166" y="270"/>
                    <a:pt x="296" y="218"/>
                    <a:pt x="395" y="162"/>
                  </a:cubicBezTo>
                  <a:cubicBezTo>
                    <a:pt x="494" y="106"/>
                    <a:pt x="583" y="0"/>
                    <a:pt x="710" y="9"/>
                  </a:cubicBezTo>
                  <a:cubicBezTo>
                    <a:pt x="837" y="18"/>
                    <a:pt x="1051" y="136"/>
                    <a:pt x="1160" y="219"/>
                  </a:cubicBezTo>
                  <a:cubicBezTo>
                    <a:pt x="1269" y="302"/>
                    <a:pt x="1376" y="426"/>
                    <a:pt x="1367" y="510"/>
                  </a:cubicBezTo>
                  <a:cubicBezTo>
                    <a:pt x="1358" y="594"/>
                    <a:pt x="1234" y="688"/>
                    <a:pt x="1103" y="726"/>
                  </a:cubicBezTo>
                  <a:cubicBezTo>
                    <a:pt x="972" y="764"/>
                    <a:pt x="749" y="754"/>
                    <a:pt x="578" y="738"/>
                  </a:cubicBezTo>
                  <a:cubicBezTo>
                    <a:pt x="407" y="722"/>
                    <a:pt x="154" y="695"/>
                    <a:pt x="77" y="630"/>
                  </a:cubicBezTo>
                  <a:cubicBezTo>
                    <a:pt x="0" y="565"/>
                    <a:pt x="60" y="426"/>
                    <a:pt x="113" y="348"/>
                  </a:cubicBezTo>
                  <a:close/>
                </a:path>
              </a:pathLst>
            </a:custGeom>
            <a:solidFill>
              <a:srgbClr val="66CC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0" name="未知"/>
            <p:cNvSpPr>
              <a:spLocks/>
            </p:cNvSpPr>
            <p:nvPr/>
          </p:nvSpPr>
          <p:spPr bwMode="auto">
            <a:xfrm>
              <a:off x="6610350" y="2009775"/>
              <a:ext cx="352425" cy="285750"/>
            </a:xfrm>
            <a:custGeom>
              <a:avLst/>
              <a:gdLst>
                <a:gd name="T0" fmla="*/ 0 w 222"/>
                <a:gd name="T1" fmla="*/ 453628125 h 180"/>
                <a:gd name="T2" fmla="*/ 559474688 w 222"/>
                <a:gd name="T3" fmla="*/ 0 h 180"/>
                <a:gd name="T4" fmla="*/ 0 60000 65536"/>
                <a:gd name="T5" fmla="*/ 0 60000 65536"/>
              </a:gdLst>
              <a:ahLst/>
              <a:cxnLst>
                <a:cxn ang="T4">
                  <a:pos x="T0" y="T1"/>
                </a:cxn>
                <a:cxn ang="T5">
                  <a:pos x="T2" y="T3"/>
                </a:cxn>
              </a:cxnLst>
              <a:rect l="0" t="0" r="r" b="b"/>
              <a:pathLst>
                <a:path w="222" h="180">
                  <a:moveTo>
                    <a:pt x="0" y="180"/>
                  </a:moveTo>
                  <a:lnTo>
                    <a:pt x="222" y="0"/>
                  </a:lnTo>
                </a:path>
              </a:pathLst>
            </a:custGeom>
            <a:noFill/>
            <a:ln w="12700" cmpd="sng">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1" name="Oval 6"/>
            <p:cNvSpPr>
              <a:spLocks noChangeArrowheads="1"/>
            </p:cNvSpPr>
            <p:nvPr/>
          </p:nvSpPr>
          <p:spPr bwMode="auto">
            <a:xfrm>
              <a:off x="6197600" y="2384425"/>
              <a:ext cx="496888" cy="128588"/>
            </a:xfrm>
            <a:prstGeom prst="ellipse">
              <a:avLst/>
            </a:prstGeom>
            <a:solidFill>
              <a:srgbClr val="9966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2" name="Line 7"/>
            <p:cNvSpPr>
              <a:spLocks noChangeShapeType="1"/>
            </p:cNvSpPr>
            <p:nvPr/>
          </p:nvSpPr>
          <p:spPr bwMode="auto">
            <a:xfrm>
              <a:off x="6197600" y="2373313"/>
              <a:ext cx="1588" cy="7937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3" name="Line 8"/>
            <p:cNvSpPr>
              <a:spLocks noChangeShapeType="1"/>
            </p:cNvSpPr>
            <p:nvPr/>
          </p:nvSpPr>
          <p:spPr bwMode="auto">
            <a:xfrm>
              <a:off x="6694488" y="2373313"/>
              <a:ext cx="1587" cy="7937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4" name="Rectangle 9"/>
            <p:cNvSpPr>
              <a:spLocks noChangeArrowheads="1"/>
            </p:cNvSpPr>
            <p:nvPr/>
          </p:nvSpPr>
          <p:spPr bwMode="auto">
            <a:xfrm>
              <a:off x="6197600" y="2373313"/>
              <a:ext cx="492125" cy="77787"/>
            </a:xfrm>
            <a:prstGeom prst="rect">
              <a:avLst/>
            </a:prstGeom>
            <a:solidFill>
              <a:srgbClr val="9966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5" name="Oval 10"/>
            <p:cNvSpPr>
              <a:spLocks noChangeArrowheads="1"/>
            </p:cNvSpPr>
            <p:nvPr/>
          </p:nvSpPr>
          <p:spPr bwMode="auto">
            <a:xfrm>
              <a:off x="6192838" y="2279650"/>
              <a:ext cx="496887" cy="150813"/>
            </a:xfrm>
            <a:prstGeom prst="ellipse">
              <a:avLst/>
            </a:prstGeom>
            <a:solidFill>
              <a:srgbClr val="9966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6" name="未知"/>
            <p:cNvSpPr>
              <a:spLocks/>
            </p:cNvSpPr>
            <p:nvPr/>
          </p:nvSpPr>
          <p:spPr bwMode="auto">
            <a:xfrm>
              <a:off x="7253288" y="2009775"/>
              <a:ext cx="342900" cy="300038"/>
            </a:xfrm>
            <a:custGeom>
              <a:avLst/>
              <a:gdLst>
                <a:gd name="T0" fmla="*/ 0 w 216"/>
                <a:gd name="T1" fmla="*/ 0 h 189"/>
                <a:gd name="T2" fmla="*/ 544353750 w 216"/>
                <a:gd name="T3" fmla="*/ 476311119 h 189"/>
                <a:gd name="T4" fmla="*/ 0 60000 65536"/>
                <a:gd name="T5" fmla="*/ 0 60000 65536"/>
              </a:gdLst>
              <a:ahLst/>
              <a:cxnLst>
                <a:cxn ang="T4">
                  <a:pos x="T0" y="T1"/>
                </a:cxn>
                <a:cxn ang="T5">
                  <a:pos x="T2" y="T3"/>
                </a:cxn>
              </a:cxnLst>
              <a:rect l="0" t="0" r="r" b="b"/>
              <a:pathLst>
                <a:path w="216" h="189">
                  <a:moveTo>
                    <a:pt x="0" y="0"/>
                  </a:moveTo>
                  <a:lnTo>
                    <a:pt x="216" y="189"/>
                  </a:lnTo>
                </a:path>
              </a:pathLst>
            </a:custGeom>
            <a:noFill/>
            <a:ln w="12700" cmpd="sng">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7" name="未知"/>
            <p:cNvSpPr>
              <a:spLocks/>
            </p:cNvSpPr>
            <p:nvPr/>
          </p:nvSpPr>
          <p:spPr bwMode="auto">
            <a:xfrm>
              <a:off x="6700838" y="2428875"/>
              <a:ext cx="857250" cy="4763"/>
            </a:xfrm>
            <a:custGeom>
              <a:avLst/>
              <a:gdLst>
                <a:gd name="T0" fmla="*/ 1360884375 w 540"/>
                <a:gd name="T1" fmla="*/ 7562056 h 3"/>
                <a:gd name="T2" fmla="*/ 0 w 540"/>
                <a:gd name="T3" fmla="*/ 0 h 3"/>
                <a:gd name="T4" fmla="*/ 0 60000 65536"/>
                <a:gd name="T5" fmla="*/ 0 60000 65536"/>
              </a:gdLst>
              <a:ahLst/>
              <a:cxnLst>
                <a:cxn ang="T4">
                  <a:pos x="T0" y="T1"/>
                </a:cxn>
                <a:cxn ang="T5">
                  <a:pos x="T2" y="T3"/>
                </a:cxn>
              </a:cxnLst>
              <a:rect l="0" t="0" r="r" b="b"/>
              <a:pathLst>
                <a:path w="540" h="3">
                  <a:moveTo>
                    <a:pt x="540" y="3"/>
                  </a:moveTo>
                  <a:lnTo>
                    <a:pt x="0" y="0"/>
                  </a:lnTo>
                </a:path>
              </a:pathLst>
            </a:custGeom>
            <a:noFill/>
            <a:ln w="12700" cmpd="sng">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68" name="Group 13"/>
            <p:cNvGrpSpPr>
              <a:grpSpLocks/>
            </p:cNvGrpSpPr>
            <p:nvPr/>
          </p:nvGrpSpPr>
          <p:grpSpPr bwMode="auto">
            <a:xfrm>
              <a:off x="6270402" y="2203450"/>
              <a:ext cx="333821" cy="369888"/>
              <a:chOff x="11" y="0"/>
              <a:chExt cx="213" cy="233"/>
            </a:xfrm>
          </p:grpSpPr>
          <p:sp>
            <p:nvSpPr>
              <p:cNvPr id="92" name="Rectangle 14"/>
              <p:cNvSpPr>
                <a:spLocks noChangeArrowheads="1"/>
              </p:cNvSpPr>
              <p:nvPr/>
            </p:nvSpPr>
            <p:spPr bwMode="auto">
              <a:xfrm>
                <a:off x="42" y="61"/>
                <a:ext cx="144" cy="132"/>
              </a:xfrm>
              <a:prstGeom prst="rect">
                <a:avLst/>
              </a:prstGeom>
              <a:solidFill>
                <a:srgbClr val="9966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3" name="Text Box 15"/>
              <p:cNvSpPr txBox="1">
                <a:spLocks noChangeArrowheads="1"/>
              </p:cNvSpPr>
              <p:nvPr/>
            </p:nvSpPr>
            <p:spPr bwMode="auto">
              <a:xfrm>
                <a:off x="11" y="0"/>
                <a:ext cx="213"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X</a:t>
                </a:r>
              </a:p>
            </p:txBody>
          </p:sp>
        </p:grpSp>
        <p:grpSp>
          <p:nvGrpSpPr>
            <p:cNvPr id="69" name="Group 16"/>
            <p:cNvGrpSpPr>
              <a:grpSpLocks/>
            </p:cNvGrpSpPr>
            <p:nvPr/>
          </p:nvGrpSpPr>
          <p:grpSpPr bwMode="auto">
            <a:xfrm>
              <a:off x="7534275" y="2222500"/>
              <a:ext cx="501650" cy="369888"/>
              <a:chOff x="0" y="0"/>
              <a:chExt cx="316" cy="233"/>
            </a:xfrm>
          </p:grpSpPr>
          <p:sp>
            <p:nvSpPr>
              <p:cNvPr id="84" name="Oval 17"/>
              <p:cNvSpPr>
                <a:spLocks noChangeArrowheads="1"/>
              </p:cNvSpPr>
              <p:nvPr/>
            </p:nvSpPr>
            <p:spPr bwMode="auto">
              <a:xfrm>
                <a:off x="3" y="114"/>
                <a:ext cx="313" cy="81"/>
              </a:xfrm>
              <a:prstGeom prst="ellipse">
                <a:avLst/>
              </a:prstGeom>
              <a:solidFill>
                <a:srgbClr val="9966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85" name="Line 18"/>
              <p:cNvSpPr>
                <a:spLocks noChangeShapeType="1"/>
              </p:cNvSpPr>
              <p:nvPr/>
            </p:nvSpPr>
            <p:spPr bwMode="auto">
              <a:xfrm>
                <a:off x="3" y="107"/>
                <a:ext cx="0" cy="5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86" name="Line 19"/>
              <p:cNvSpPr>
                <a:spLocks noChangeShapeType="1"/>
              </p:cNvSpPr>
              <p:nvPr/>
            </p:nvSpPr>
            <p:spPr bwMode="auto">
              <a:xfrm>
                <a:off x="316" y="107"/>
                <a:ext cx="0" cy="5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87" name="Rectangle 20"/>
              <p:cNvSpPr>
                <a:spLocks noChangeArrowheads="1"/>
              </p:cNvSpPr>
              <p:nvPr/>
            </p:nvSpPr>
            <p:spPr bwMode="auto">
              <a:xfrm>
                <a:off x="3" y="107"/>
                <a:ext cx="310" cy="49"/>
              </a:xfrm>
              <a:prstGeom prst="rect">
                <a:avLst/>
              </a:prstGeom>
              <a:solidFill>
                <a:srgbClr val="9966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88" name="Oval 21"/>
              <p:cNvSpPr>
                <a:spLocks noChangeArrowheads="1"/>
              </p:cNvSpPr>
              <p:nvPr/>
            </p:nvSpPr>
            <p:spPr bwMode="auto">
              <a:xfrm>
                <a:off x="0" y="48"/>
                <a:ext cx="313" cy="95"/>
              </a:xfrm>
              <a:prstGeom prst="ellipse">
                <a:avLst/>
              </a:prstGeom>
              <a:solidFill>
                <a:srgbClr val="9966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89" name="Group 22"/>
              <p:cNvGrpSpPr>
                <a:grpSpLocks/>
              </p:cNvGrpSpPr>
              <p:nvPr/>
            </p:nvGrpSpPr>
            <p:grpSpPr bwMode="auto">
              <a:xfrm>
                <a:off x="58" y="0"/>
                <a:ext cx="206" cy="233"/>
                <a:chOff x="10" y="0"/>
                <a:chExt cx="209" cy="233"/>
              </a:xfrm>
            </p:grpSpPr>
            <p:sp>
              <p:nvSpPr>
                <p:cNvPr id="90" name="Rectangle 23"/>
                <p:cNvSpPr>
                  <a:spLocks noChangeArrowheads="1"/>
                </p:cNvSpPr>
                <p:nvPr/>
              </p:nvSpPr>
              <p:spPr bwMode="auto">
                <a:xfrm>
                  <a:off x="39" y="61"/>
                  <a:ext cx="144" cy="132"/>
                </a:xfrm>
                <a:prstGeom prst="rect">
                  <a:avLst/>
                </a:prstGeom>
                <a:solidFill>
                  <a:srgbClr val="9966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1" name="Text Box 24"/>
                <p:cNvSpPr txBox="1">
                  <a:spLocks noChangeArrowheads="1"/>
                </p:cNvSpPr>
                <p:nvPr/>
              </p:nvSpPr>
              <p:spPr bwMode="auto">
                <a:xfrm>
                  <a:off x="10" y="0"/>
                  <a:ext cx="209"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Z</a:t>
                  </a:r>
                </a:p>
              </p:txBody>
            </p:sp>
          </p:grpSp>
        </p:grpSp>
        <p:sp>
          <p:nvSpPr>
            <p:cNvPr id="70" name="Text Box 25"/>
            <p:cNvSpPr txBox="1">
              <a:spLocks noChangeArrowheads="1"/>
            </p:cNvSpPr>
            <p:nvPr/>
          </p:nvSpPr>
          <p:spPr bwMode="auto">
            <a:xfrm>
              <a:off x="7364297" y="1889125"/>
              <a:ext cx="319318"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1</a:t>
              </a:r>
            </a:p>
          </p:txBody>
        </p:sp>
        <p:sp>
          <p:nvSpPr>
            <p:cNvPr id="71" name="Text Box 26"/>
            <p:cNvSpPr txBox="1">
              <a:spLocks noChangeArrowheads="1"/>
            </p:cNvSpPr>
            <p:nvPr/>
          </p:nvSpPr>
          <p:spPr bwMode="auto">
            <a:xfrm>
              <a:off x="6526891" y="1884363"/>
              <a:ext cx="319318"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4</a:t>
              </a:r>
            </a:p>
          </p:txBody>
        </p:sp>
        <p:sp>
          <p:nvSpPr>
            <p:cNvPr id="72" name="Text Box 27"/>
            <p:cNvSpPr txBox="1">
              <a:spLocks noChangeArrowheads="1"/>
            </p:cNvSpPr>
            <p:nvPr/>
          </p:nvSpPr>
          <p:spPr bwMode="auto">
            <a:xfrm>
              <a:off x="6912003" y="2413000"/>
              <a:ext cx="45397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50</a:t>
              </a:r>
            </a:p>
          </p:txBody>
        </p:sp>
        <p:grpSp>
          <p:nvGrpSpPr>
            <p:cNvPr id="73" name="Group 28"/>
            <p:cNvGrpSpPr>
              <a:grpSpLocks/>
            </p:cNvGrpSpPr>
            <p:nvPr/>
          </p:nvGrpSpPr>
          <p:grpSpPr bwMode="auto">
            <a:xfrm>
              <a:off x="6867525" y="1708150"/>
              <a:ext cx="501650" cy="369888"/>
              <a:chOff x="0" y="0"/>
              <a:chExt cx="316" cy="233"/>
            </a:xfrm>
          </p:grpSpPr>
          <p:sp>
            <p:nvSpPr>
              <p:cNvPr id="76" name="Oval 29"/>
              <p:cNvSpPr>
                <a:spLocks noChangeArrowheads="1"/>
              </p:cNvSpPr>
              <p:nvPr/>
            </p:nvSpPr>
            <p:spPr bwMode="auto">
              <a:xfrm>
                <a:off x="3" y="114"/>
                <a:ext cx="313" cy="81"/>
              </a:xfrm>
              <a:prstGeom prst="ellipse">
                <a:avLst/>
              </a:prstGeom>
              <a:solidFill>
                <a:srgbClr val="9966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7" name="Line 30"/>
              <p:cNvSpPr>
                <a:spLocks noChangeShapeType="1"/>
              </p:cNvSpPr>
              <p:nvPr/>
            </p:nvSpPr>
            <p:spPr bwMode="auto">
              <a:xfrm>
                <a:off x="3" y="107"/>
                <a:ext cx="0" cy="5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8" name="Line 31"/>
              <p:cNvSpPr>
                <a:spLocks noChangeShapeType="1"/>
              </p:cNvSpPr>
              <p:nvPr/>
            </p:nvSpPr>
            <p:spPr bwMode="auto">
              <a:xfrm>
                <a:off x="316" y="107"/>
                <a:ext cx="0" cy="5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9" name="Rectangle 32"/>
              <p:cNvSpPr>
                <a:spLocks noChangeArrowheads="1"/>
              </p:cNvSpPr>
              <p:nvPr/>
            </p:nvSpPr>
            <p:spPr bwMode="auto">
              <a:xfrm>
                <a:off x="3" y="107"/>
                <a:ext cx="310" cy="49"/>
              </a:xfrm>
              <a:prstGeom prst="rect">
                <a:avLst/>
              </a:prstGeom>
              <a:solidFill>
                <a:srgbClr val="9966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80" name="Oval 33"/>
              <p:cNvSpPr>
                <a:spLocks noChangeArrowheads="1"/>
              </p:cNvSpPr>
              <p:nvPr/>
            </p:nvSpPr>
            <p:spPr bwMode="auto">
              <a:xfrm>
                <a:off x="0" y="48"/>
                <a:ext cx="313" cy="95"/>
              </a:xfrm>
              <a:prstGeom prst="ellipse">
                <a:avLst/>
              </a:prstGeom>
              <a:solidFill>
                <a:srgbClr val="9966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81" name="Group 34"/>
              <p:cNvGrpSpPr>
                <a:grpSpLocks/>
              </p:cNvGrpSpPr>
              <p:nvPr/>
            </p:nvGrpSpPr>
            <p:grpSpPr bwMode="auto">
              <a:xfrm>
                <a:off x="59" y="0"/>
                <a:ext cx="204" cy="233"/>
                <a:chOff x="7" y="0"/>
                <a:chExt cx="207" cy="233"/>
              </a:xfrm>
            </p:grpSpPr>
            <p:sp>
              <p:nvSpPr>
                <p:cNvPr id="82" name="Rectangle 35"/>
                <p:cNvSpPr>
                  <a:spLocks noChangeArrowheads="1"/>
                </p:cNvSpPr>
                <p:nvPr/>
              </p:nvSpPr>
              <p:spPr bwMode="auto">
                <a:xfrm>
                  <a:off x="35" y="61"/>
                  <a:ext cx="144" cy="132"/>
                </a:xfrm>
                <a:prstGeom prst="rect">
                  <a:avLst/>
                </a:prstGeom>
                <a:solidFill>
                  <a:srgbClr val="9966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83" name="Text Box 36"/>
                <p:cNvSpPr txBox="1">
                  <a:spLocks noChangeArrowheads="1"/>
                </p:cNvSpPr>
                <p:nvPr/>
              </p:nvSpPr>
              <p:spPr bwMode="auto">
                <a:xfrm>
                  <a:off x="7" y="0"/>
                  <a:ext cx="207"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Y</a:t>
                  </a:r>
                </a:p>
              </p:txBody>
            </p:sp>
          </p:grpSp>
        </p:grpSp>
        <p:sp>
          <p:nvSpPr>
            <p:cNvPr id="74" name="Text Box 37"/>
            <p:cNvSpPr txBox="1">
              <a:spLocks noChangeArrowheads="1"/>
            </p:cNvSpPr>
            <p:nvPr/>
          </p:nvSpPr>
          <p:spPr bwMode="auto">
            <a:xfrm>
              <a:off x="6297640" y="1489075"/>
              <a:ext cx="45397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zh-CN" sz="1800" b="0" i="0" u="none" strike="noStrike" kern="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rPr>
                <a:t>60</a:t>
              </a:r>
              <a:endPar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5" name="Line 38"/>
            <p:cNvSpPr>
              <a:spLocks noChangeShapeType="1"/>
            </p:cNvSpPr>
            <p:nvPr/>
          </p:nvSpPr>
          <p:spPr bwMode="auto">
            <a:xfrm flipH="1" flipV="1">
              <a:off x="6553200" y="1800225"/>
              <a:ext cx="209550" cy="36195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sp>
        <p:nvSpPr>
          <p:cNvPr id="94" name="Rectangle 3"/>
          <p:cNvSpPr>
            <a:spLocks noChangeArrowheads="1"/>
          </p:cNvSpPr>
          <p:nvPr/>
        </p:nvSpPr>
        <p:spPr bwMode="auto">
          <a:xfrm>
            <a:off x="285720" y="1071552"/>
            <a:ext cx="5096872" cy="100013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20000"/>
              </a:spcBef>
              <a:spcAft>
                <a:spcPct val="0"/>
              </a:spcAft>
              <a:buClr>
                <a:srgbClr val="CC9900"/>
              </a:buClr>
              <a:buSzPct val="65000"/>
              <a:buFont typeface="Wingdings" pitchFamily="2" charset="2"/>
              <a:buNone/>
            </a:pPr>
            <a:r>
              <a:rPr lang="zh-CN" altLang="zh-CN" dirty="0">
                <a:solidFill>
                  <a:srgbClr val="FF0000"/>
                </a:solidFill>
                <a:latin typeface="微软雅黑" panose="020B0503020204020204" pitchFamily="34" charset="-122"/>
                <a:ea typeface="微软雅黑" panose="020B0503020204020204" pitchFamily="34" charset="-122"/>
              </a:rPr>
              <a:t>Poisoned Reverse:</a:t>
            </a:r>
            <a:r>
              <a:rPr lang="zh-CN" altLang="zh-CN" dirty="0">
                <a:solidFill>
                  <a:srgbClr val="000000"/>
                </a:solidFill>
                <a:latin typeface="微软雅黑" panose="020B0503020204020204" pitchFamily="34" charset="-122"/>
                <a:ea typeface="微软雅黑" panose="020B0503020204020204" pitchFamily="34" charset="-122"/>
              </a:rPr>
              <a:t> 如果 Z 到 X 的最短路径经过 </a:t>
            </a:r>
            <a:endParaRPr lang="en-US" altLang="zh-CN" dirty="0">
              <a:solidFill>
                <a:srgbClr val="000000"/>
              </a:solidFill>
              <a:latin typeface="微软雅黑" panose="020B0503020204020204" pitchFamily="34" charset="-122"/>
              <a:ea typeface="微软雅黑" panose="020B0503020204020204" pitchFamily="34" charset="-122"/>
            </a:endParaRPr>
          </a:p>
          <a:p>
            <a:pPr eaLnBrk="1" fontAlgn="base" hangingPunct="1">
              <a:spcBef>
                <a:spcPct val="20000"/>
              </a:spcBef>
              <a:spcAft>
                <a:spcPct val="0"/>
              </a:spcAft>
              <a:buClr>
                <a:srgbClr val="CC9900"/>
              </a:buClr>
              <a:buSzPct val="65000"/>
              <a:buFont typeface="Wingdings" pitchFamily="2" charset="2"/>
              <a:buNone/>
            </a:pPr>
            <a:r>
              <a:rPr lang="zh-CN" altLang="zh-CN" dirty="0">
                <a:solidFill>
                  <a:srgbClr val="000000"/>
                </a:solidFill>
                <a:latin typeface="微软雅黑" panose="020B0503020204020204" pitchFamily="34" charset="-122"/>
                <a:ea typeface="微软雅黑" panose="020B0503020204020204" pitchFamily="34" charset="-122"/>
              </a:rPr>
              <a:t>Y，那么 Z 告诉 Y “Z 到 X 的最短距离是 </a:t>
            </a:r>
            <a:r>
              <a:rPr lang="zh-CN" altLang="zh-CN" dirty="0">
                <a:solidFill>
                  <a:srgbClr val="000000"/>
                </a:solidFill>
                <a:latin typeface="微软雅黑" panose="020B0503020204020204" pitchFamily="34" charset="-122"/>
                <a:ea typeface="微软雅黑" panose="020B0503020204020204" pitchFamily="34" charset="-122"/>
                <a:cs typeface="Times New Roman" pitchFamily="18" charset="0"/>
              </a:rPr>
              <a:t>∞ </a:t>
            </a:r>
            <a:r>
              <a:rPr lang="zh-CN" altLang="zh-CN" dirty="0">
                <a:solidFill>
                  <a:srgbClr val="000000"/>
                </a:solidFill>
                <a:latin typeface="微软雅黑" panose="020B0503020204020204" pitchFamily="34" charset="-122"/>
                <a:ea typeface="微软雅黑" panose="020B0503020204020204" pitchFamily="34" charset="-122"/>
              </a:rPr>
              <a:t>”</a:t>
            </a:r>
            <a:r>
              <a:rPr lang="zh-CN" altLang="zh-CN" dirty="0">
                <a:solidFill>
                  <a:srgbClr val="000000"/>
                </a:solidFill>
                <a:latin typeface="微软雅黑" panose="020B0503020204020204" pitchFamily="34" charset="-122"/>
                <a:ea typeface="微软雅黑" panose="020B0503020204020204" pitchFamily="34" charset="-122"/>
                <a:cs typeface="Times New Roman" pitchFamily="18" charset="0"/>
              </a:rPr>
              <a:t>，</a:t>
            </a:r>
            <a:endParaRPr lang="en-US" altLang="zh-CN" dirty="0">
              <a:solidFill>
                <a:srgbClr val="000000"/>
              </a:solidFill>
              <a:latin typeface="微软雅黑" panose="020B0503020204020204" pitchFamily="34" charset="-122"/>
              <a:ea typeface="微软雅黑" panose="020B0503020204020204" pitchFamily="34" charset="-122"/>
              <a:cs typeface="Times New Roman" pitchFamily="18" charset="0"/>
            </a:endParaRPr>
          </a:p>
          <a:p>
            <a:pPr eaLnBrk="1" fontAlgn="base" hangingPunct="1">
              <a:spcBef>
                <a:spcPct val="20000"/>
              </a:spcBef>
              <a:spcAft>
                <a:spcPct val="0"/>
              </a:spcAft>
              <a:buClr>
                <a:srgbClr val="CC9900"/>
              </a:buClr>
              <a:buSzPct val="65000"/>
              <a:buFont typeface="Wingdings" pitchFamily="2" charset="2"/>
              <a:buNone/>
            </a:pPr>
            <a:r>
              <a:rPr lang="zh-CN" altLang="zh-CN" dirty="0">
                <a:solidFill>
                  <a:srgbClr val="000000"/>
                </a:solidFill>
                <a:latin typeface="微软雅黑" panose="020B0503020204020204" pitchFamily="34" charset="-122"/>
                <a:ea typeface="微软雅黑" panose="020B0503020204020204" pitchFamily="34" charset="-122"/>
                <a:cs typeface="Times New Roman" pitchFamily="18" charset="0"/>
              </a:rPr>
              <a:t>这样</a:t>
            </a:r>
            <a:r>
              <a:rPr lang="zh-CN" altLang="zh-CN" dirty="0">
                <a:solidFill>
                  <a:srgbClr val="000000"/>
                </a:solidFill>
                <a:latin typeface="微软雅黑" panose="020B0503020204020204" pitchFamily="34" charset="-122"/>
                <a:ea typeface="微软雅黑" panose="020B0503020204020204" pitchFamily="34" charset="-122"/>
              </a:rPr>
              <a:t> Y 就不会选择经由 Z 到达 X 的路线。</a:t>
            </a:r>
          </a:p>
        </p:txBody>
      </p:sp>
      <p:sp>
        <p:nvSpPr>
          <p:cNvPr id="95" name="Rectangle 2"/>
          <p:cNvSpPr txBox="1">
            <a:spLocks noChangeArrowheads="1"/>
          </p:cNvSpPr>
          <p:nvPr/>
        </p:nvSpPr>
        <p:spPr>
          <a:xfrm>
            <a:off x="914400" y="191143"/>
            <a:ext cx="6515120" cy="461665"/>
          </a:xfrm>
          <a:prstGeom prst="rect">
            <a:avLst/>
          </a:prstGeom>
        </p:spPr>
        <p:txBody>
          <a:bodyPr vert="horz" wrap="square" lIns="91440" tIns="45720" rIns="91440" bIns="4572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400" b="1" dirty="0">
                <a:latin typeface="微软雅黑" pitchFamily="34" charset="-122"/>
                <a:ea typeface="微软雅黑" pitchFamily="34" charset="-122"/>
                <a:cs typeface="+mj-cs"/>
              </a:rPr>
              <a:t>距离向量路由算法</a:t>
            </a:r>
            <a:r>
              <a:rPr lang="en-US" altLang="zh-CN" sz="2400" b="1" dirty="0">
                <a:latin typeface="微软雅黑" pitchFamily="34" charset="-122"/>
                <a:ea typeface="微软雅黑" pitchFamily="34" charset="-122"/>
                <a:cs typeface="+mj-cs"/>
              </a:rPr>
              <a:t> — Poisoned Reverse</a:t>
            </a:r>
            <a:endParaRPr kumimoji="0" lang="zh-CN" altLang="en-US"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j-cs"/>
            </a:endParaRPr>
          </a:p>
        </p:txBody>
      </p:sp>
    </p:spTree>
    <p:extLst>
      <p:ext uri="{BB962C8B-B14F-4D97-AF65-F5344CB8AC3E}">
        <p14:creationId xmlns:p14="http://schemas.microsoft.com/office/powerpoint/2010/main" val="36905540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Rectangle 3"/>
          <p:cNvSpPr>
            <a:spLocks noChangeArrowheads="1"/>
          </p:cNvSpPr>
          <p:nvPr/>
        </p:nvSpPr>
        <p:spPr bwMode="auto">
          <a:xfrm>
            <a:off x="258382" y="1071552"/>
            <a:ext cx="6530362" cy="75422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20000"/>
              </a:spcBef>
              <a:spcAft>
                <a:spcPct val="0"/>
              </a:spcAft>
              <a:buClr>
                <a:srgbClr val="CC9900"/>
              </a:buClr>
              <a:buSzPct val="65000"/>
              <a:buFont typeface="Wingdings" pitchFamily="2" charset="2"/>
              <a:buNone/>
            </a:pPr>
            <a:r>
              <a:rPr lang="zh-CN" altLang="zh-CN" dirty="0">
                <a:solidFill>
                  <a:srgbClr val="000000"/>
                </a:solidFill>
                <a:latin typeface="微软雅黑" panose="020B0503020204020204" pitchFamily="34" charset="-122"/>
                <a:ea typeface="微软雅黑" panose="020B0503020204020204" pitchFamily="34" charset="-122"/>
              </a:rPr>
              <a:t>Split Horizon 或 Poisoned Reverse 并没有完全解决 Count </a:t>
            </a:r>
            <a:endParaRPr lang="en-US" altLang="zh-CN" dirty="0">
              <a:solidFill>
                <a:srgbClr val="000000"/>
              </a:solidFill>
              <a:latin typeface="微软雅黑" panose="020B0503020204020204" pitchFamily="34" charset="-122"/>
              <a:ea typeface="微软雅黑" panose="020B0503020204020204" pitchFamily="34" charset="-122"/>
            </a:endParaRPr>
          </a:p>
          <a:p>
            <a:pPr eaLnBrk="1" fontAlgn="base" hangingPunct="1">
              <a:spcBef>
                <a:spcPct val="20000"/>
              </a:spcBef>
              <a:spcAft>
                <a:spcPct val="0"/>
              </a:spcAft>
              <a:buClr>
                <a:srgbClr val="CC9900"/>
              </a:buClr>
              <a:buSzPct val="65000"/>
              <a:buFont typeface="Wingdings" pitchFamily="2" charset="2"/>
              <a:buNone/>
            </a:pPr>
            <a:r>
              <a:rPr lang="zh-CN" altLang="zh-CN" dirty="0">
                <a:solidFill>
                  <a:srgbClr val="000000"/>
                </a:solidFill>
                <a:latin typeface="微软雅黑" panose="020B0503020204020204" pitchFamily="34" charset="-122"/>
                <a:ea typeface="微软雅黑" panose="020B0503020204020204" pitchFamily="34" charset="-122"/>
              </a:rPr>
              <a:t>to Infinity Problem。考虑下图：</a:t>
            </a:r>
          </a:p>
        </p:txBody>
      </p:sp>
      <p:grpSp>
        <p:nvGrpSpPr>
          <p:cNvPr id="119" name="组合 118"/>
          <p:cNvGrpSpPr/>
          <p:nvPr/>
        </p:nvGrpSpPr>
        <p:grpSpPr>
          <a:xfrm>
            <a:off x="714130" y="1978314"/>
            <a:ext cx="1920875" cy="2089150"/>
            <a:chOff x="763588" y="3500438"/>
            <a:chExt cx="2147860" cy="2278063"/>
          </a:xfrm>
        </p:grpSpPr>
        <p:sp>
          <p:nvSpPr>
            <p:cNvPr id="120" name="Oval 4"/>
            <p:cNvSpPr>
              <a:spLocks noChangeArrowheads="1"/>
            </p:cNvSpPr>
            <p:nvPr/>
          </p:nvSpPr>
          <p:spPr bwMode="auto">
            <a:xfrm>
              <a:off x="768350" y="3797300"/>
              <a:ext cx="496888" cy="128588"/>
            </a:xfrm>
            <a:prstGeom prst="ellipse">
              <a:avLst/>
            </a:prstGeom>
            <a:solidFill>
              <a:srgbClr val="9966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21" name="Line 5"/>
            <p:cNvSpPr>
              <a:spLocks noChangeShapeType="1"/>
            </p:cNvSpPr>
            <p:nvPr/>
          </p:nvSpPr>
          <p:spPr bwMode="auto">
            <a:xfrm>
              <a:off x="768350" y="3786188"/>
              <a:ext cx="1588" cy="7937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22" name="Line 6"/>
            <p:cNvSpPr>
              <a:spLocks noChangeShapeType="1"/>
            </p:cNvSpPr>
            <p:nvPr/>
          </p:nvSpPr>
          <p:spPr bwMode="auto">
            <a:xfrm>
              <a:off x="1265238" y="3786188"/>
              <a:ext cx="1587" cy="7937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23" name="Rectangle 7"/>
            <p:cNvSpPr>
              <a:spLocks noChangeArrowheads="1"/>
            </p:cNvSpPr>
            <p:nvPr/>
          </p:nvSpPr>
          <p:spPr bwMode="auto">
            <a:xfrm>
              <a:off x="768350" y="3786188"/>
              <a:ext cx="492125" cy="77787"/>
            </a:xfrm>
            <a:prstGeom prst="rect">
              <a:avLst/>
            </a:prstGeom>
            <a:solidFill>
              <a:srgbClr val="9966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24" name="Oval 8"/>
            <p:cNvSpPr>
              <a:spLocks noChangeArrowheads="1"/>
            </p:cNvSpPr>
            <p:nvPr/>
          </p:nvSpPr>
          <p:spPr bwMode="auto">
            <a:xfrm>
              <a:off x="763588" y="3692525"/>
              <a:ext cx="496887" cy="150813"/>
            </a:xfrm>
            <a:prstGeom prst="ellipse">
              <a:avLst/>
            </a:prstGeom>
            <a:solidFill>
              <a:srgbClr val="9966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25" name="未知"/>
            <p:cNvSpPr>
              <a:spLocks/>
            </p:cNvSpPr>
            <p:nvPr/>
          </p:nvSpPr>
          <p:spPr bwMode="auto">
            <a:xfrm>
              <a:off x="1271588" y="3841750"/>
              <a:ext cx="857250" cy="4763"/>
            </a:xfrm>
            <a:custGeom>
              <a:avLst/>
              <a:gdLst>
                <a:gd name="T0" fmla="*/ 1360884375 w 540"/>
                <a:gd name="T1" fmla="*/ 7562056 h 3"/>
                <a:gd name="T2" fmla="*/ 0 w 540"/>
                <a:gd name="T3" fmla="*/ 0 h 3"/>
                <a:gd name="T4" fmla="*/ 0 60000 65536"/>
                <a:gd name="T5" fmla="*/ 0 60000 65536"/>
              </a:gdLst>
              <a:ahLst/>
              <a:cxnLst>
                <a:cxn ang="T4">
                  <a:pos x="T0" y="T1"/>
                </a:cxn>
                <a:cxn ang="T5">
                  <a:pos x="T2" y="T3"/>
                </a:cxn>
              </a:cxnLst>
              <a:rect l="0" t="0" r="r" b="b"/>
              <a:pathLst>
                <a:path w="540" h="3">
                  <a:moveTo>
                    <a:pt x="540" y="3"/>
                  </a:moveTo>
                  <a:lnTo>
                    <a:pt x="0" y="0"/>
                  </a:lnTo>
                </a:path>
              </a:pathLst>
            </a:custGeom>
            <a:noFill/>
            <a:ln w="12700" cmpd="sng">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126" name="Group 10"/>
            <p:cNvGrpSpPr>
              <a:grpSpLocks/>
            </p:cNvGrpSpPr>
            <p:nvPr/>
          </p:nvGrpSpPr>
          <p:grpSpPr bwMode="auto">
            <a:xfrm>
              <a:off x="841152" y="3616325"/>
              <a:ext cx="333821" cy="369888"/>
              <a:chOff x="11" y="0"/>
              <a:chExt cx="213" cy="233"/>
            </a:xfrm>
          </p:grpSpPr>
          <p:sp>
            <p:nvSpPr>
              <p:cNvPr id="163" name="Rectangle 11"/>
              <p:cNvSpPr>
                <a:spLocks noChangeArrowheads="1"/>
              </p:cNvSpPr>
              <p:nvPr/>
            </p:nvSpPr>
            <p:spPr bwMode="auto">
              <a:xfrm>
                <a:off x="42" y="61"/>
                <a:ext cx="144" cy="132"/>
              </a:xfrm>
              <a:prstGeom prst="rect">
                <a:avLst/>
              </a:prstGeom>
              <a:solidFill>
                <a:srgbClr val="9966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64" name="Text Box 12"/>
              <p:cNvSpPr txBox="1">
                <a:spLocks noChangeArrowheads="1"/>
              </p:cNvSpPr>
              <p:nvPr/>
            </p:nvSpPr>
            <p:spPr bwMode="auto">
              <a:xfrm>
                <a:off x="11" y="0"/>
                <a:ext cx="213"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X</a:t>
                </a:r>
              </a:p>
            </p:txBody>
          </p:sp>
        </p:grpSp>
        <p:grpSp>
          <p:nvGrpSpPr>
            <p:cNvPr id="127" name="Group 13"/>
            <p:cNvGrpSpPr>
              <a:grpSpLocks/>
            </p:cNvGrpSpPr>
            <p:nvPr/>
          </p:nvGrpSpPr>
          <p:grpSpPr bwMode="auto">
            <a:xfrm>
              <a:off x="2105025" y="3635375"/>
              <a:ext cx="501650" cy="369888"/>
              <a:chOff x="0" y="0"/>
              <a:chExt cx="316" cy="233"/>
            </a:xfrm>
          </p:grpSpPr>
          <p:sp>
            <p:nvSpPr>
              <p:cNvPr id="155" name="Oval 14"/>
              <p:cNvSpPr>
                <a:spLocks noChangeArrowheads="1"/>
              </p:cNvSpPr>
              <p:nvPr/>
            </p:nvSpPr>
            <p:spPr bwMode="auto">
              <a:xfrm>
                <a:off x="3" y="114"/>
                <a:ext cx="313" cy="81"/>
              </a:xfrm>
              <a:prstGeom prst="ellipse">
                <a:avLst/>
              </a:prstGeom>
              <a:solidFill>
                <a:srgbClr val="9966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56" name="Line 15"/>
              <p:cNvSpPr>
                <a:spLocks noChangeShapeType="1"/>
              </p:cNvSpPr>
              <p:nvPr/>
            </p:nvSpPr>
            <p:spPr bwMode="auto">
              <a:xfrm>
                <a:off x="3" y="107"/>
                <a:ext cx="0" cy="5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57" name="Line 16"/>
              <p:cNvSpPr>
                <a:spLocks noChangeShapeType="1"/>
              </p:cNvSpPr>
              <p:nvPr/>
            </p:nvSpPr>
            <p:spPr bwMode="auto">
              <a:xfrm>
                <a:off x="316" y="107"/>
                <a:ext cx="0" cy="5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58" name="Rectangle 17"/>
              <p:cNvSpPr>
                <a:spLocks noChangeArrowheads="1"/>
              </p:cNvSpPr>
              <p:nvPr/>
            </p:nvSpPr>
            <p:spPr bwMode="auto">
              <a:xfrm>
                <a:off x="3" y="107"/>
                <a:ext cx="310" cy="49"/>
              </a:xfrm>
              <a:prstGeom prst="rect">
                <a:avLst/>
              </a:prstGeom>
              <a:solidFill>
                <a:srgbClr val="9966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59" name="Oval 18"/>
              <p:cNvSpPr>
                <a:spLocks noChangeArrowheads="1"/>
              </p:cNvSpPr>
              <p:nvPr/>
            </p:nvSpPr>
            <p:spPr bwMode="auto">
              <a:xfrm>
                <a:off x="0" y="48"/>
                <a:ext cx="313" cy="95"/>
              </a:xfrm>
              <a:prstGeom prst="ellipse">
                <a:avLst/>
              </a:prstGeom>
              <a:solidFill>
                <a:srgbClr val="9966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160" name="Group 19"/>
              <p:cNvGrpSpPr>
                <a:grpSpLocks/>
              </p:cNvGrpSpPr>
              <p:nvPr/>
            </p:nvGrpSpPr>
            <p:grpSpPr bwMode="auto">
              <a:xfrm>
                <a:off x="58" y="0"/>
                <a:ext cx="206" cy="233"/>
                <a:chOff x="10" y="0"/>
                <a:chExt cx="209" cy="233"/>
              </a:xfrm>
            </p:grpSpPr>
            <p:sp>
              <p:nvSpPr>
                <p:cNvPr id="161" name="Rectangle 20"/>
                <p:cNvSpPr>
                  <a:spLocks noChangeArrowheads="1"/>
                </p:cNvSpPr>
                <p:nvPr/>
              </p:nvSpPr>
              <p:spPr bwMode="auto">
                <a:xfrm>
                  <a:off x="39" y="61"/>
                  <a:ext cx="144" cy="132"/>
                </a:xfrm>
                <a:prstGeom prst="rect">
                  <a:avLst/>
                </a:prstGeom>
                <a:solidFill>
                  <a:srgbClr val="9966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62" name="Text Box 21"/>
                <p:cNvSpPr txBox="1">
                  <a:spLocks noChangeArrowheads="1"/>
                </p:cNvSpPr>
                <p:nvPr/>
              </p:nvSpPr>
              <p:spPr bwMode="auto">
                <a:xfrm>
                  <a:off x="10" y="0"/>
                  <a:ext cx="209"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Z</a:t>
                  </a:r>
                </a:p>
              </p:txBody>
            </p:sp>
          </p:grpSp>
        </p:grpSp>
        <p:sp>
          <p:nvSpPr>
            <p:cNvPr id="128" name="Text Box 22"/>
            <p:cNvSpPr txBox="1">
              <a:spLocks noChangeArrowheads="1"/>
            </p:cNvSpPr>
            <p:nvPr/>
          </p:nvSpPr>
          <p:spPr bwMode="auto">
            <a:xfrm>
              <a:off x="1603518" y="3500438"/>
              <a:ext cx="134652"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1</a:t>
              </a:r>
            </a:p>
          </p:txBody>
        </p:sp>
        <p:grpSp>
          <p:nvGrpSpPr>
            <p:cNvPr id="129" name="Group 23"/>
            <p:cNvGrpSpPr>
              <a:grpSpLocks/>
            </p:cNvGrpSpPr>
            <p:nvPr/>
          </p:nvGrpSpPr>
          <p:grpSpPr bwMode="auto">
            <a:xfrm>
              <a:off x="1438275" y="4471988"/>
              <a:ext cx="501650" cy="369888"/>
              <a:chOff x="0" y="0"/>
              <a:chExt cx="316" cy="233"/>
            </a:xfrm>
          </p:grpSpPr>
          <p:sp>
            <p:nvSpPr>
              <p:cNvPr id="147" name="Oval 24"/>
              <p:cNvSpPr>
                <a:spLocks noChangeArrowheads="1"/>
              </p:cNvSpPr>
              <p:nvPr/>
            </p:nvSpPr>
            <p:spPr bwMode="auto">
              <a:xfrm>
                <a:off x="3" y="114"/>
                <a:ext cx="313" cy="81"/>
              </a:xfrm>
              <a:prstGeom prst="ellipse">
                <a:avLst/>
              </a:prstGeom>
              <a:solidFill>
                <a:srgbClr val="9966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48" name="Line 25"/>
              <p:cNvSpPr>
                <a:spLocks noChangeShapeType="1"/>
              </p:cNvSpPr>
              <p:nvPr/>
            </p:nvSpPr>
            <p:spPr bwMode="auto">
              <a:xfrm>
                <a:off x="3" y="107"/>
                <a:ext cx="0" cy="5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49" name="Line 26"/>
              <p:cNvSpPr>
                <a:spLocks noChangeShapeType="1"/>
              </p:cNvSpPr>
              <p:nvPr/>
            </p:nvSpPr>
            <p:spPr bwMode="auto">
              <a:xfrm>
                <a:off x="316" y="107"/>
                <a:ext cx="0" cy="5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50" name="Rectangle 27"/>
              <p:cNvSpPr>
                <a:spLocks noChangeArrowheads="1"/>
              </p:cNvSpPr>
              <p:nvPr/>
            </p:nvSpPr>
            <p:spPr bwMode="auto">
              <a:xfrm>
                <a:off x="3" y="107"/>
                <a:ext cx="310" cy="49"/>
              </a:xfrm>
              <a:prstGeom prst="rect">
                <a:avLst/>
              </a:prstGeom>
              <a:solidFill>
                <a:srgbClr val="9966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51" name="Oval 28"/>
              <p:cNvSpPr>
                <a:spLocks noChangeArrowheads="1"/>
              </p:cNvSpPr>
              <p:nvPr/>
            </p:nvSpPr>
            <p:spPr bwMode="auto">
              <a:xfrm>
                <a:off x="0" y="48"/>
                <a:ext cx="313" cy="95"/>
              </a:xfrm>
              <a:prstGeom prst="ellipse">
                <a:avLst/>
              </a:prstGeom>
              <a:solidFill>
                <a:srgbClr val="9966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152" name="Group 29"/>
              <p:cNvGrpSpPr>
                <a:grpSpLocks/>
              </p:cNvGrpSpPr>
              <p:nvPr/>
            </p:nvGrpSpPr>
            <p:grpSpPr bwMode="auto">
              <a:xfrm>
                <a:off x="59" y="0"/>
                <a:ext cx="204" cy="233"/>
                <a:chOff x="7" y="0"/>
                <a:chExt cx="207" cy="233"/>
              </a:xfrm>
            </p:grpSpPr>
            <p:sp>
              <p:nvSpPr>
                <p:cNvPr id="153" name="Rectangle 30"/>
                <p:cNvSpPr>
                  <a:spLocks noChangeArrowheads="1"/>
                </p:cNvSpPr>
                <p:nvPr/>
              </p:nvSpPr>
              <p:spPr bwMode="auto">
                <a:xfrm>
                  <a:off x="35" y="61"/>
                  <a:ext cx="144" cy="132"/>
                </a:xfrm>
                <a:prstGeom prst="rect">
                  <a:avLst/>
                </a:prstGeom>
                <a:solidFill>
                  <a:srgbClr val="9966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54" name="Text Box 31"/>
                <p:cNvSpPr txBox="1">
                  <a:spLocks noChangeArrowheads="1"/>
                </p:cNvSpPr>
                <p:nvPr/>
              </p:nvSpPr>
              <p:spPr bwMode="auto">
                <a:xfrm>
                  <a:off x="7" y="0"/>
                  <a:ext cx="207"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Y</a:t>
                  </a:r>
                </a:p>
              </p:txBody>
            </p:sp>
          </p:grpSp>
        </p:grpSp>
        <p:sp>
          <p:nvSpPr>
            <p:cNvPr id="130" name="Text Box 32"/>
            <p:cNvSpPr txBox="1">
              <a:spLocks noChangeArrowheads="1"/>
            </p:cNvSpPr>
            <p:nvPr/>
          </p:nvSpPr>
          <p:spPr bwMode="auto">
            <a:xfrm>
              <a:off x="2457478" y="5006975"/>
              <a:ext cx="45397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zh-CN" sz="1800" b="0" i="0" u="none" strike="noStrike" kern="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rPr>
                <a:t>60</a:t>
              </a:r>
              <a:endPar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31" name="Line 33"/>
            <p:cNvSpPr>
              <a:spLocks noChangeShapeType="1"/>
            </p:cNvSpPr>
            <p:nvPr/>
          </p:nvSpPr>
          <p:spPr bwMode="auto">
            <a:xfrm flipV="1">
              <a:off x="1979613" y="5157788"/>
              <a:ext cx="504825"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132" name="Group 34"/>
            <p:cNvGrpSpPr>
              <a:grpSpLocks/>
            </p:cNvGrpSpPr>
            <p:nvPr/>
          </p:nvGrpSpPr>
          <p:grpSpPr bwMode="auto">
            <a:xfrm>
              <a:off x="1476375" y="5408613"/>
              <a:ext cx="501650" cy="369888"/>
              <a:chOff x="0" y="0"/>
              <a:chExt cx="316" cy="233"/>
            </a:xfrm>
          </p:grpSpPr>
          <p:sp>
            <p:nvSpPr>
              <p:cNvPr id="139" name="Oval 35"/>
              <p:cNvSpPr>
                <a:spLocks noChangeArrowheads="1"/>
              </p:cNvSpPr>
              <p:nvPr/>
            </p:nvSpPr>
            <p:spPr bwMode="auto">
              <a:xfrm>
                <a:off x="3" y="114"/>
                <a:ext cx="313" cy="81"/>
              </a:xfrm>
              <a:prstGeom prst="ellipse">
                <a:avLst/>
              </a:prstGeom>
              <a:solidFill>
                <a:srgbClr val="9966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40" name="Line 36"/>
              <p:cNvSpPr>
                <a:spLocks noChangeShapeType="1"/>
              </p:cNvSpPr>
              <p:nvPr/>
            </p:nvSpPr>
            <p:spPr bwMode="auto">
              <a:xfrm>
                <a:off x="3" y="107"/>
                <a:ext cx="0" cy="5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41" name="Line 37"/>
              <p:cNvSpPr>
                <a:spLocks noChangeShapeType="1"/>
              </p:cNvSpPr>
              <p:nvPr/>
            </p:nvSpPr>
            <p:spPr bwMode="auto">
              <a:xfrm>
                <a:off x="316" y="107"/>
                <a:ext cx="0" cy="5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42" name="Rectangle 38"/>
              <p:cNvSpPr>
                <a:spLocks noChangeArrowheads="1"/>
              </p:cNvSpPr>
              <p:nvPr/>
            </p:nvSpPr>
            <p:spPr bwMode="auto">
              <a:xfrm>
                <a:off x="3" y="107"/>
                <a:ext cx="310" cy="49"/>
              </a:xfrm>
              <a:prstGeom prst="rect">
                <a:avLst/>
              </a:prstGeom>
              <a:solidFill>
                <a:srgbClr val="9966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43" name="Oval 39"/>
              <p:cNvSpPr>
                <a:spLocks noChangeArrowheads="1"/>
              </p:cNvSpPr>
              <p:nvPr/>
            </p:nvSpPr>
            <p:spPr bwMode="auto">
              <a:xfrm>
                <a:off x="0" y="48"/>
                <a:ext cx="313" cy="95"/>
              </a:xfrm>
              <a:prstGeom prst="ellipse">
                <a:avLst/>
              </a:prstGeom>
              <a:solidFill>
                <a:srgbClr val="9966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144" name="Group 40"/>
              <p:cNvGrpSpPr>
                <a:grpSpLocks/>
              </p:cNvGrpSpPr>
              <p:nvPr/>
            </p:nvGrpSpPr>
            <p:grpSpPr bwMode="auto">
              <a:xfrm>
                <a:off x="52" y="0"/>
                <a:ext cx="218" cy="233"/>
                <a:chOff x="7" y="0"/>
                <a:chExt cx="221" cy="233"/>
              </a:xfrm>
            </p:grpSpPr>
            <p:sp>
              <p:nvSpPr>
                <p:cNvPr id="145" name="Rectangle 41"/>
                <p:cNvSpPr>
                  <a:spLocks noChangeArrowheads="1"/>
                </p:cNvSpPr>
                <p:nvPr/>
              </p:nvSpPr>
              <p:spPr bwMode="auto">
                <a:xfrm>
                  <a:off x="42" y="61"/>
                  <a:ext cx="144" cy="132"/>
                </a:xfrm>
                <a:prstGeom prst="rect">
                  <a:avLst/>
                </a:prstGeom>
                <a:solidFill>
                  <a:srgbClr val="9966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46" name="Text Box 42"/>
                <p:cNvSpPr txBox="1">
                  <a:spLocks noChangeArrowheads="1"/>
                </p:cNvSpPr>
                <p:nvPr/>
              </p:nvSpPr>
              <p:spPr bwMode="auto">
                <a:xfrm>
                  <a:off x="7" y="0"/>
                  <a:ext cx="221"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A</a:t>
                  </a:r>
                </a:p>
              </p:txBody>
            </p:sp>
          </p:grpSp>
        </p:grpSp>
        <p:sp>
          <p:nvSpPr>
            <p:cNvPr id="133" name="Line 43"/>
            <p:cNvSpPr>
              <a:spLocks noChangeShapeType="1"/>
            </p:cNvSpPr>
            <p:nvPr/>
          </p:nvSpPr>
          <p:spPr bwMode="auto">
            <a:xfrm>
              <a:off x="1116013" y="3933825"/>
              <a:ext cx="431800" cy="576263"/>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34" name="Line 44"/>
            <p:cNvSpPr>
              <a:spLocks noChangeShapeType="1"/>
            </p:cNvSpPr>
            <p:nvPr/>
          </p:nvSpPr>
          <p:spPr bwMode="auto">
            <a:xfrm flipV="1">
              <a:off x="1835150" y="4005263"/>
              <a:ext cx="433388" cy="50323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35" name="Line 45"/>
            <p:cNvSpPr>
              <a:spLocks noChangeShapeType="1"/>
            </p:cNvSpPr>
            <p:nvPr/>
          </p:nvSpPr>
          <p:spPr bwMode="auto">
            <a:xfrm>
              <a:off x="1692275" y="4797425"/>
              <a:ext cx="0" cy="64770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36" name="Text Box 46"/>
            <p:cNvSpPr txBox="1">
              <a:spLocks noChangeArrowheads="1"/>
            </p:cNvSpPr>
            <p:nvPr/>
          </p:nvSpPr>
          <p:spPr bwMode="auto">
            <a:xfrm>
              <a:off x="2148824" y="4162425"/>
              <a:ext cx="134652"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2</a:t>
              </a:r>
            </a:p>
          </p:txBody>
        </p:sp>
        <p:sp>
          <p:nvSpPr>
            <p:cNvPr id="137" name="Text Box 47"/>
            <p:cNvSpPr txBox="1">
              <a:spLocks noChangeArrowheads="1"/>
            </p:cNvSpPr>
            <p:nvPr/>
          </p:nvSpPr>
          <p:spPr bwMode="auto">
            <a:xfrm>
              <a:off x="1027256" y="4149725"/>
              <a:ext cx="134652"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1</a:t>
              </a:r>
            </a:p>
          </p:txBody>
        </p:sp>
        <p:sp>
          <p:nvSpPr>
            <p:cNvPr id="138" name="Text Box 48"/>
            <p:cNvSpPr txBox="1">
              <a:spLocks noChangeArrowheads="1"/>
            </p:cNvSpPr>
            <p:nvPr/>
          </p:nvSpPr>
          <p:spPr bwMode="auto">
            <a:xfrm>
              <a:off x="1747981" y="5026025"/>
              <a:ext cx="134652"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1</a:t>
              </a:r>
            </a:p>
          </p:txBody>
        </p:sp>
      </p:grpSp>
      <p:grpSp>
        <p:nvGrpSpPr>
          <p:cNvPr id="165" name="组合 164"/>
          <p:cNvGrpSpPr/>
          <p:nvPr/>
        </p:nvGrpSpPr>
        <p:grpSpPr>
          <a:xfrm>
            <a:off x="3637420" y="1968092"/>
            <a:ext cx="1936607" cy="2725182"/>
            <a:chOff x="5061093" y="2867025"/>
            <a:chExt cx="2163592" cy="3127376"/>
          </a:xfrm>
        </p:grpSpPr>
        <p:sp>
          <p:nvSpPr>
            <p:cNvPr id="166" name="Oval 49"/>
            <p:cNvSpPr>
              <a:spLocks noChangeArrowheads="1"/>
            </p:cNvSpPr>
            <p:nvPr/>
          </p:nvSpPr>
          <p:spPr bwMode="auto">
            <a:xfrm>
              <a:off x="5081588" y="4013200"/>
              <a:ext cx="496887" cy="128588"/>
            </a:xfrm>
            <a:prstGeom prst="ellipse">
              <a:avLst/>
            </a:prstGeom>
            <a:solidFill>
              <a:srgbClr val="9966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67" name="Line 50"/>
            <p:cNvSpPr>
              <a:spLocks noChangeShapeType="1"/>
            </p:cNvSpPr>
            <p:nvPr/>
          </p:nvSpPr>
          <p:spPr bwMode="auto">
            <a:xfrm>
              <a:off x="5081588" y="4002088"/>
              <a:ext cx="1587" cy="7937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68" name="Line 51"/>
            <p:cNvSpPr>
              <a:spLocks noChangeShapeType="1"/>
            </p:cNvSpPr>
            <p:nvPr/>
          </p:nvSpPr>
          <p:spPr bwMode="auto">
            <a:xfrm>
              <a:off x="5578475" y="4002088"/>
              <a:ext cx="1588" cy="7937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69" name="Rectangle 52"/>
            <p:cNvSpPr>
              <a:spLocks noChangeArrowheads="1"/>
            </p:cNvSpPr>
            <p:nvPr/>
          </p:nvSpPr>
          <p:spPr bwMode="auto">
            <a:xfrm>
              <a:off x="5081588" y="4002088"/>
              <a:ext cx="492125" cy="77787"/>
            </a:xfrm>
            <a:prstGeom prst="rect">
              <a:avLst/>
            </a:prstGeom>
            <a:solidFill>
              <a:srgbClr val="9966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70" name="Oval 53"/>
            <p:cNvSpPr>
              <a:spLocks noChangeArrowheads="1"/>
            </p:cNvSpPr>
            <p:nvPr/>
          </p:nvSpPr>
          <p:spPr bwMode="auto">
            <a:xfrm>
              <a:off x="5076825" y="3908425"/>
              <a:ext cx="496888" cy="150813"/>
            </a:xfrm>
            <a:prstGeom prst="ellipse">
              <a:avLst/>
            </a:prstGeom>
            <a:solidFill>
              <a:srgbClr val="9966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171" name="Group 54"/>
            <p:cNvGrpSpPr>
              <a:grpSpLocks/>
            </p:cNvGrpSpPr>
            <p:nvPr/>
          </p:nvGrpSpPr>
          <p:grpSpPr bwMode="auto">
            <a:xfrm>
              <a:off x="5154389" y="3832225"/>
              <a:ext cx="333821" cy="369888"/>
              <a:chOff x="11" y="0"/>
              <a:chExt cx="213" cy="233"/>
            </a:xfrm>
          </p:grpSpPr>
          <p:sp>
            <p:nvSpPr>
              <p:cNvPr id="231" name="Rectangle 55"/>
              <p:cNvSpPr>
                <a:spLocks noChangeArrowheads="1"/>
              </p:cNvSpPr>
              <p:nvPr/>
            </p:nvSpPr>
            <p:spPr bwMode="auto">
              <a:xfrm>
                <a:off x="42" y="61"/>
                <a:ext cx="144" cy="132"/>
              </a:xfrm>
              <a:prstGeom prst="rect">
                <a:avLst/>
              </a:prstGeom>
              <a:solidFill>
                <a:srgbClr val="9966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32" name="Text Box 56"/>
              <p:cNvSpPr txBox="1">
                <a:spLocks noChangeArrowheads="1"/>
              </p:cNvSpPr>
              <p:nvPr/>
            </p:nvSpPr>
            <p:spPr bwMode="auto">
              <a:xfrm>
                <a:off x="11" y="0"/>
                <a:ext cx="213"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X</a:t>
                </a:r>
              </a:p>
            </p:txBody>
          </p:sp>
        </p:grpSp>
        <p:grpSp>
          <p:nvGrpSpPr>
            <p:cNvPr id="172" name="Group 57"/>
            <p:cNvGrpSpPr>
              <a:grpSpLocks/>
            </p:cNvGrpSpPr>
            <p:nvPr/>
          </p:nvGrpSpPr>
          <p:grpSpPr bwMode="auto">
            <a:xfrm>
              <a:off x="6418263" y="3851275"/>
              <a:ext cx="501650" cy="369888"/>
              <a:chOff x="0" y="0"/>
              <a:chExt cx="316" cy="233"/>
            </a:xfrm>
          </p:grpSpPr>
          <p:sp>
            <p:nvSpPr>
              <p:cNvPr id="223" name="Oval 58"/>
              <p:cNvSpPr>
                <a:spLocks noChangeArrowheads="1"/>
              </p:cNvSpPr>
              <p:nvPr/>
            </p:nvSpPr>
            <p:spPr bwMode="auto">
              <a:xfrm>
                <a:off x="3" y="114"/>
                <a:ext cx="313" cy="81"/>
              </a:xfrm>
              <a:prstGeom prst="ellipse">
                <a:avLst/>
              </a:prstGeom>
              <a:solidFill>
                <a:srgbClr val="9966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24" name="Line 59"/>
              <p:cNvSpPr>
                <a:spLocks noChangeShapeType="1"/>
              </p:cNvSpPr>
              <p:nvPr/>
            </p:nvSpPr>
            <p:spPr bwMode="auto">
              <a:xfrm>
                <a:off x="3" y="107"/>
                <a:ext cx="0" cy="5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25" name="Line 60"/>
              <p:cNvSpPr>
                <a:spLocks noChangeShapeType="1"/>
              </p:cNvSpPr>
              <p:nvPr/>
            </p:nvSpPr>
            <p:spPr bwMode="auto">
              <a:xfrm>
                <a:off x="316" y="107"/>
                <a:ext cx="0" cy="5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26" name="Rectangle 61"/>
              <p:cNvSpPr>
                <a:spLocks noChangeArrowheads="1"/>
              </p:cNvSpPr>
              <p:nvPr/>
            </p:nvSpPr>
            <p:spPr bwMode="auto">
              <a:xfrm>
                <a:off x="3" y="107"/>
                <a:ext cx="310" cy="49"/>
              </a:xfrm>
              <a:prstGeom prst="rect">
                <a:avLst/>
              </a:prstGeom>
              <a:solidFill>
                <a:srgbClr val="9966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27" name="Oval 62"/>
              <p:cNvSpPr>
                <a:spLocks noChangeArrowheads="1"/>
              </p:cNvSpPr>
              <p:nvPr/>
            </p:nvSpPr>
            <p:spPr bwMode="auto">
              <a:xfrm>
                <a:off x="0" y="48"/>
                <a:ext cx="313" cy="95"/>
              </a:xfrm>
              <a:prstGeom prst="ellipse">
                <a:avLst/>
              </a:prstGeom>
              <a:solidFill>
                <a:srgbClr val="9966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228" name="Group 63"/>
              <p:cNvGrpSpPr>
                <a:grpSpLocks/>
              </p:cNvGrpSpPr>
              <p:nvPr/>
            </p:nvGrpSpPr>
            <p:grpSpPr bwMode="auto">
              <a:xfrm>
                <a:off x="58" y="0"/>
                <a:ext cx="206" cy="233"/>
                <a:chOff x="10" y="0"/>
                <a:chExt cx="209" cy="233"/>
              </a:xfrm>
            </p:grpSpPr>
            <p:sp>
              <p:nvSpPr>
                <p:cNvPr id="229" name="Rectangle 64"/>
                <p:cNvSpPr>
                  <a:spLocks noChangeArrowheads="1"/>
                </p:cNvSpPr>
                <p:nvPr/>
              </p:nvSpPr>
              <p:spPr bwMode="auto">
                <a:xfrm>
                  <a:off x="39" y="61"/>
                  <a:ext cx="144" cy="132"/>
                </a:xfrm>
                <a:prstGeom prst="rect">
                  <a:avLst/>
                </a:prstGeom>
                <a:solidFill>
                  <a:srgbClr val="9966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30" name="Text Box 65"/>
                <p:cNvSpPr txBox="1">
                  <a:spLocks noChangeArrowheads="1"/>
                </p:cNvSpPr>
                <p:nvPr/>
              </p:nvSpPr>
              <p:spPr bwMode="auto">
                <a:xfrm>
                  <a:off x="10" y="0"/>
                  <a:ext cx="209"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Z</a:t>
                  </a:r>
                </a:p>
              </p:txBody>
            </p:sp>
          </p:grpSp>
        </p:grpSp>
        <p:sp>
          <p:nvSpPr>
            <p:cNvPr id="173" name="Text Box 66"/>
            <p:cNvSpPr txBox="1">
              <a:spLocks noChangeArrowheads="1"/>
            </p:cNvSpPr>
            <p:nvPr/>
          </p:nvSpPr>
          <p:spPr bwMode="auto">
            <a:xfrm>
              <a:off x="5061093" y="3500438"/>
              <a:ext cx="134652"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1</a:t>
              </a:r>
            </a:p>
          </p:txBody>
        </p:sp>
        <p:grpSp>
          <p:nvGrpSpPr>
            <p:cNvPr id="174" name="Group 67"/>
            <p:cNvGrpSpPr>
              <a:grpSpLocks/>
            </p:cNvGrpSpPr>
            <p:nvPr/>
          </p:nvGrpSpPr>
          <p:grpSpPr bwMode="auto">
            <a:xfrm>
              <a:off x="5751513" y="4687888"/>
              <a:ext cx="501650" cy="369888"/>
              <a:chOff x="0" y="0"/>
              <a:chExt cx="316" cy="233"/>
            </a:xfrm>
          </p:grpSpPr>
          <p:sp>
            <p:nvSpPr>
              <p:cNvPr id="215" name="Oval 68"/>
              <p:cNvSpPr>
                <a:spLocks noChangeArrowheads="1"/>
              </p:cNvSpPr>
              <p:nvPr/>
            </p:nvSpPr>
            <p:spPr bwMode="auto">
              <a:xfrm>
                <a:off x="3" y="114"/>
                <a:ext cx="313" cy="81"/>
              </a:xfrm>
              <a:prstGeom prst="ellipse">
                <a:avLst/>
              </a:prstGeom>
              <a:solidFill>
                <a:srgbClr val="9966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16" name="Line 69"/>
              <p:cNvSpPr>
                <a:spLocks noChangeShapeType="1"/>
              </p:cNvSpPr>
              <p:nvPr/>
            </p:nvSpPr>
            <p:spPr bwMode="auto">
              <a:xfrm>
                <a:off x="3" y="107"/>
                <a:ext cx="0" cy="5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17" name="Line 70"/>
              <p:cNvSpPr>
                <a:spLocks noChangeShapeType="1"/>
              </p:cNvSpPr>
              <p:nvPr/>
            </p:nvSpPr>
            <p:spPr bwMode="auto">
              <a:xfrm>
                <a:off x="316" y="107"/>
                <a:ext cx="0" cy="5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18" name="Rectangle 71"/>
              <p:cNvSpPr>
                <a:spLocks noChangeArrowheads="1"/>
              </p:cNvSpPr>
              <p:nvPr/>
            </p:nvSpPr>
            <p:spPr bwMode="auto">
              <a:xfrm>
                <a:off x="3" y="107"/>
                <a:ext cx="310" cy="49"/>
              </a:xfrm>
              <a:prstGeom prst="rect">
                <a:avLst/>
              </a:prstGeom>
              <a:solidFill>
                <a:srgbClr val="9966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19" name="Oval 72"/>
              <p:cNvSpPr>
                <a:spLocks noChangeArrowheads="1"/>
              </p:cNvSpPr>
              <p:nvPr/>
            </p:nvSpPr>
            <p:spPr bwMode="auto">
              <a:xfrm>
                <a:off x="0" y="48"/>
                <a:ext cx="313" cy="95"/>
              </a:xfrm>
              <a:prstGeom prst="ellipse">
                <a:avLst/>
              </a:prstGeom>
              <a:solidFill>
                <a:srgbClr val="9966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220" name="Group 73"/>
              <p:cNvGrpSpPr>
                <a:grpSpLocks/>
              </p:cNvGrpSpPr>
              <p:nvPr/>
            </p:nvGrpSpPr>
            <p:grpSpPr bwMode="auto">
              <a:xfrm>
                <a:off x="59" y="0"/>
                <a:ext cx="204" cy="233"/>
                <a:chOff x="7" y="0"/>
                <a:chExt cx="207" cy="233"/>
              </a:xfrm>
            </p:grpSpPr>
            <p:sp>
              <p:nvSpPr>
                <p:cNvPr id="221" name="Rectangle 74"/>
                <p:cNvSpPr>
                  <a:spLocks noChangeArrowheads="1"/>
                </p:cNvSpPr>
                <p:nvPr/>
              </p:nvSpPr>
              <p:spPr bwMode="auto">
                <a:xfrm>
                  <a:off x="35" y="61"/>
                  <a:ext cx="144" cy="132"/>
                </a:xfrm>
                <a:prstGeom prst="rect">
                  <a:avLst/>
                </a:prstGeom>
                <a:solidFill>
                  <a:srgbClr val="9966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22" name="Text Box 75"/>
                <p:cNvSpPr txBox="1">
                  <a:spLocks noChangeArrowheads="1"/>
                </p:cNvSpPr>
                <p:nvPr/>
              </p:nvSpPr>
              <p:spPr bwMode="auto">
                <a:xfrm>
                  <a:off x="7" y="0"/>
                  <a:ext cx="207"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Y</a:t>
                  </a:r>
                </a:p>
              </p:txBody>
            </p:sp>
          </p:grpSp>
        </p:grpSp>
        <p:sp>
          <p:nvSpPr>
            <p:cNvPr id="175" name="Text Box 76"/>
            <p:cNvSpPr txBox="1">
              <a:spLocks noChangeArrowheads="1"/>
            </p:cNvSpPr>
            <p:nvPr/>
          </p:nvSpPr>
          <p:spPr bwMode="auto">
            <a:xfrm>
              <a:off x="6770715" y="5222875"/>
              <a:ext cx="45397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zh-CN" sz="1800" b="0" i="0" u="none" strike="noStrike" kern="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rPr>
                <a:t>60</a:t>
              </a:r>
              <a:endPar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76" name="Line 77"/>
            <p:cNvSpPr>
              <a:spLocks noChangeShapeType="1"/>
            </p:cNvSpPr>
            <p:nvPr/>
          </p:nvSpPr>
          <p:spPr bwMode="auto">
            <a:xfrm flipV="1">
              <a:off x="6292850" y="5373688"/>
              <a:ext cx="504825"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177" name="Group 78"/>
            <p:cNvGrpSpPr>
              <a:grpSpLocks/>
            </p:cNvGrpSpPr>
            <p:nvPr/>
          </p:nvGrpSpPr>
          <p:grpSpPr bwMode="auto">
            <a:xfrm>
              <a:off x="5789613" y="5624513"/>
              <a:ext cx="501650" cy="369888"/>
              <a:chOff x="0" y="0"/>
              <a:chExt cx="316" cy="233"/>
            </a:xfrm>
          </p:grpSpPr>
          <p:sp>
            <p:nvSpPr>
              <p:cNvPr id="207" name="Oval 79"/>
              <p:cNvSpPr>
                <a:spLocks noChangeArrowheads="1"/>
              </p:cNvSpPr>
              <p:nvPr/>
            </p:nvSpPr>
            <p:spPr bwMode="auto">
              <a:xfrm>
                <a:off x="3" y="114"/>
                <a:ext cx="313" cy="81"/>
              </a:xfrm>
              <a:prstGeom prst="ellipse">
                <a:avLst/>
              </a:prstGeom>
              <a:solidFill>
                <a:srgbClr val="9966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08" name="Line 80"/>
              <p:cNvSpPr>
                <a:spLocks noChangeShapeType="1"/>
              </p:cNvSpPr>
              <p:nvPr/>
            </p:nvSpPr>
            <p:spPr bwMode="auto">
              <a:xfrm>
                <a:off x="3" y="107"/>
                <a:ext cx="0" cy="5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09" name="Line 81"/>
              <p:cNvSpPr>
                <a:spLocks noChangeShapeType="1"/>
              </p:cNvSpPr>
              <p:nvPr/>
            </p:nvSpPr>
            <p:spPr bwMode="auto">
              <a:xfrm>
                <a:off x="316" y="107"/>
                <a:ext cx="0" cy="5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10" name="Rectangle 82"/>
              <p:cNvSpPr>
                <a:spLocks noChangeArrowheads="1"/>
              </p:cNvSpPr>
              <p:nvPr/>
            </p:nvSpPr>
            <p:spPr bwMode="auto">
              <a:xfrm>
                <a:off x="3" y="107"/>
                <a:ext cx="310" cy="49"/>
              </a:xfrm>
              <a:prstGeom prst="rect">
                <a:avLst/>
              </a:prstGeom>
              <a:solidFill>
                <a:srgbClr val="9966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11" name="Oval 83"/>
              <p:cNvSpPr>
                <a:spLocks noChangeArrowheads="1"/>
              </p:cNvSpPr>
              <p:nvPr/>
            </p:nvSpPr>
            <p:spPr bwMode="auto">
              <a:xfrm>
                <a:off x="0" y="48"/>
                <a:ext cx="313" cy="95"/>
              </a:xfrm>
              <a:prstGeom prst="ellipse">
                <a:avLst/>
              </a:prstGeom>
              <a:solidFill>
                <a:srgbClr val="9966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212" name="Group 84"/>
              <p:cNvGrpSpPr>
                <a:grpSpLocks/>
              </p:cNvGrpSpPr>
              <p:nvPr/>
            </p:nvGrpSpPr>
            <p:grpSpPr bwMode="auto">
              <a:xfrm>
                <a:off x="52" y="0"/>
                <a:ext cx="218" cy="233"/>
                <a:chOff x="7" y="0"/>
                <a:chExt cx="221" cy="233"/>
              </a:xfrm>
            </p:grpSpPr>
            <p:sp>
              <p:nvSpPr>
                <p:cNvPr id="213" name="Rectangle 85"/>
                <p:cNvSpPr>
                  <a:spLocks noChangeArrowheads="1"/>
                </p:cNvSpPr>
                <p:nvPr/>
              </p:nvSpPr>
              <p:spPr bwMode="auto">
                <a:xfrm>
                  <a:off x="42" y="61"/>
                  <a:ext cx="144" cy="132"/>
                </a:xfrm>
                <a:prstGeom prst="rect">
                  <a:avLst/>
                </a:prstGeom>
                <a:solidFill>
                  <a:srgbClr val="9966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14" name="Text Box 86"/>
                <p:cNvSpPr txBox="1">
                  <a:spLocks noChangeArrowheads="1"/>
                </p:cNvSpPr>
                <p:nvPr/>
              </p:nvSpPr>
              <p:spPr bwMode="auto">
                <a:xfrm>
                  <a:off x="7" y="0"/>
                  <a:ext cx="221"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A</a:t>
                  </a:r>
                </a:p>
              </p:txBody>
            </p:sp>
          </p:grpSp>
        </p:grpSp>
        <p:sp>
          <p:nvSpPr>
            <p:cNvPr id="178" name="Line 87"/>
            <p:cNvSpPr>
              <a:spLocks noChangeShapeType="1"/>
            </p:cNvSpPr>
            <p:nvPr/>
          </p:nvSpPr>
          <p:spPr bwMode="auto">
            <a:xfrm>
              <a:off x="5429250" y="4149725"/>
              <a:ext cx="431800" cy="576263"/>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79" name="Line 88"/>
            <p:cNvSpPr>
              <a:spLocks noChangeShapeType="1"/>
            </p:cNvSpPr>
            <p:nvPr/>
          </p:nvSpPr>
          <p:spPr bwMode="auto">
            <a:xfrm flipV="1">
              <a:off x="6148388" y="4221163"/>
              <a:ext cx="433387" cy="50323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80" name="Line 89"/>
            <p:cNvSpPr>
              <a:spLocks noChangeShapeType="1"/>
            </p:cNvSpPr>
            <p:nvPr/>
          </p:nvSpPr>
          <p:spPr bwMode="auto">
            <a:xfrm>
              <a:off x="6005513" y="5013325"/>
              <a:ext cx="0" cy="64770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81" name="Text Box 90"/>
            <p:cNvSpPr txBox="1">
              <a:spLocks noChangeArrowheads="1"/>
            </p:cNvSpPr>
            <p:nvPr/>
          </p:nvSpPr>
          <p:spPr bwMode="auto">
            <a:xfrm>
              <a:off x="6462062" y="4378325"/>
              <a:ext cx="134652"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2</a:t>
              </a:r>
            </a:p>
          </p:txBody>
        </p:sp>
        <p:sp>
          <p:nvSpPr>
            <p:cNvPr id="182" name="Text Box 91"/>
            <p:cNvSpPr txBox="1">
              <a:spLocks noChangeArrowheads="1"/>
            </p:cNvSpPr>
            <p:nvPr/>
          </p:nvSpPr>
          <p:spPr bwMode="auto">
            <a:xfrm>
              <a:off x="5340493" y="4365625"/>
              <a:ext cx="134652"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1</a:t>
              </a:r>
            </a:p>
          </p:txBody>
        </p:sp>
        <p:sp>
          <p:nvSpPr>
            <p:cNvPr id="183" name="Text Box 92"/>
            <p:cNvSpPr txBox="1">
              <a:spLocks noChangeArrowheads="1"/>
            </p:cNvSpPr>
            <p:nvPr/>
          </p:nvSpPr>
          <p:spPr bwMode="auto">
            <a:xfrm>
              <a:off x="6061218" y="5241925"/>
              <a:ext cx="134652"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1</a:t>
              </a:r>
            </a:p>
          </p:txBody>
        </p:sp>
        <p:grpSp>
          <p:nvGrpSpPr>
            <p:cNvPr id="184" name="Group 93"/>
            <p:cNvGrpSpPr>
              <a:grpSpLocks/>
            </p:cNvGrpSpPr>
            <p:nvPr/>
          </p:nvGrpSpPr>
          <p:grpSpPr bwMode="auto">
            <a:xfrm>
              <a:off x="5078413" y="2997200"/>
              <a:ext cx="501650" cy="369888"/>
              <a:chOff x="0" y="0"/>
              <a:chExt cx="316" cy="233"/>
            </a:xfrm>
          </p:grpSpPr>
          <p:sp>
            <p:nvSpPr>
              <p:cNvPr id="199" name="Oval 94"/>
              <p:cNvSpPr>
                <a:spLocks noChangeArrowheads="1"/>
              </p:cNvSpPr>
              <p:nvPr/>
            </p:nvSpPr>
            <p:spPr bwMode="auto">
              <a:xfrm>
                <a:off x="3" y="114"/>
                <a:ext cx="313" cy="81"/>
              </a:xfrm>
              <a:prstGeom prst="ellipse">
                <a:avLst/>
              </a:prstGeom>
              <a:solidFill>
                <a:srgbClr val="9966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00" name="Line 95"/>
              <p:cNvSpPr>
                <a:spLocks noChangeShapeType="1"/>
              </p:cNvSpPr>
              <p:nvPr/>
            </p:nvSpPr>
            <p:spPr bwMode="auto">
              <a:xfrm>
                <a:off x="3" y="107"/>
                <a:ext cx="0" cy="5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01" name="Line 96"/>
              <p:cNvSpPr>
                <a:spLocks noChangeShapeType="1"/>
              </p:cNvSpPr>
              <p:nvPr/>
            </p:nvSpPr>
            <p:spPr bwMode="auto">
              <a:xfrm>
                <a:off x="316" y="107"/>
                <a:ext cx="0" cy="5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02" name="Rectangle 97"/>
              <p:cNvSpPr>
                <a:spLocks noChangeArrowheads="1"/>
              </p:cNvSpPr>
              <p:nvPr/>
            </p:nvSpPr>
            <p:spPr bwMode="auto">
              <a:xfrm>
                <a:off x="3" y="107"/>
                <a:ext cx="310" cy="49"/>
              </a:xfrm>
              <a:prstGeom prst="rect">
                <a:avLst/>
              </a:prstGeom>
              <a:solidFill>
                <a:srgbClr val="9966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03" name="Oval 98"/>
              <p:cNvSpPr>
                <a:spLocks noChangeArrowheads="1"/>
              </p:cNvSpPr>
              <p:nvPr/>
            </p:nvSpPr>
            <p:spPr bwMode="auto">
              <a:xfrm>
                <a:off x="0" y="48"/>
                <a:ext cx="313" cy="95"/>
              </a:xfrm>
              <a:prstGeom prst="ellipse">
                <a:avLst/>
              </a:prstGeom>
              <a:solidFill>
                <a:srgbClr val="9966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204" name="Group 99"/>
              <p:cNvGrpSpPr>
                <a:grpSpLocks/>
              </p:cNvGrpSpPr>
              <p:nvPr/>
            </p:nvGrpSpPr>
            <p:grpSpPr bwMode="auto">
              <a:xfrm>
                <a:off x="48" y="0"/>
                <a:ext cx="225" cy="233"/>
                <a:chOff x="4" y="0"/>
                <a:chExt cx="226" cy="233"/>
              </a:xfrm>
            </p:grpSpPr>
            <p:sp>
              <p:nvSpPr>
                <p:cNvPr id="205" name="Rectangle 100"/>
                <p:cNvSpPr>
                  <a:spLocks noChangeArrowheads="1"/>
                </p:cNvSpPr>
                <p:nvPr/>
              </p:nvSpPr>
              <p:spPr bwMode="auto">
                <a:xfrm>
                  <a:off x="42" y="61"/>
                  <a:ext cx="144" cy="132"/>
                </a:xfrm>
                <a:prstGeom prst="rect">
                  <a:avLst/>
                </a:prstGeom>
                <a:solidFill>
                  <a:srgbClr val="9966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06" name="Text Box 101"/>
                <p:cNvSpPr txBox="1">
                  <a:spLocks noChangeArrowheads="1"/>
                </p:cNvSpPr>
                <p:nvPr/>
              </p:nvSpPr>
              <p:spPr bwMode="auto">
                <a:xfrm>
                  <a:off x="4" y="0"/>
                  <a:ext cx="22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U</a:t>
                  </a:r>
                </a:p>
              </p:txBody>
            </p:sp>
          </p:grpSp>
        </p:grpSp>
        <p:grpSp>
          <p:nvGrpSpPr>
            <p:cNvPr id="185" name="Group 102"/>
            <p:cNvGrpSpPr>
              <a:grpSpLocks/>
            </p:cNvGrpSpPr>
            <p:nvPr/>
          </p:nvGrpSpPr>
          <p:grpSpPr bwMode="auto">
            <a:xfrm>
              <a:off x="6375400" y="2997200"/>
              <a:ext cx="501650" cy="369888"/>
              <a:chOff x="0" y="0"/>
              <a:chExt cx="316" cy="233"/>
            </a:xfrm>
          </p:grpSpPr>
          <p:sp>
            <p:nvSpPr>
              <p:cNvPr id="191" name="Oval 103"/>
              <p:cNvSpPr>
                <a:spLocks noChangeArrowheads="1"/>
              </p:cNvSpPr>
              <p:nvPr/>
            </p:nvSpPr>
            <p:spPr bwMode="auto">
              <a:xfrm>
                <a:off x="3" y="114"/>
                <a:ext cx="313" cy="81"/>
              </a:xfrm>
              <a:prstGeom prst="ellipse">
                <a:avLst/>
              </a:prstGeom>
              <a:solidFill>
                <a:srgbClr val="9966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92" name="Line 104"/>
              <p:cNvSpPr>
                <a:spLocks noChangeShapeType="1"/>
              </p:cNvSpPr>
              <p:nvPr/>
            </p:nvSpPr>
            <p:spPr bwMode="auto">
              <a:xfrm>
                <a:off x="3" y="107"/>
                <a:ext cx="0" cy="5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93" name="Line 105"/>
              <p:cNvSpPr>
                <a:spLocks noChangeShapeType="1"/>
              </p:cNvSpPr>
              <p:nvPr/>
            </p:nvSpPr>
            <p:spPr bwMode="auto">
              <a:xfrm>
                <a:off x="316" y="107"/>
                <a:ext cx="0" cy="5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94" name="Rectangle 106"/>
              <p:cNvSpPr>
                <a:spLocks noChangeArrowheads="1"/>
              </p:cNvSpPr>
              <p:nvPr/>
            </p:nvSpPr>
            <p:spPr bwMode="auto">
              <a:xfrm>
                <a:off x="3" y="107"/>
                <a:ext cx="310" cy="49"/>
              </a:xfrm>
              <a:prstGeom prst="rect">
                <a:avLst/>
              </a:prstGeom>
              <a:solidFill>
                <a:srgbClr val="9966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95" name="Oval 107"/>
              <p:cNvSpPr>
                <a:spLocks noChangeArrowheads="1"/>
              </p:cNvSpPr>
              <p:nvPr/>
            </p:nvSpPr>
            <p:spPr bwMode="auto">
              <a:xfrm>
                <a:off x="0" y="48"/>
                <a:ext cx="313" cy="95"/>
              </a:xfrm>
              <a:prstGeom prst="ellipse">
                <a:avLst/>
              </a:prstGeom>
              <a:solidFill>
                <a:srgbClr val="9966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196" name="Group 108"/>
              <p:cNvGrpSpPr>
                <a:grpSpLocks/>
              </p:cNvGrpSpPr>
              <p:nvPr/>
            </p:nvGrpSpPr>
            <p:grpSpPr bwMode="auto">
              <a:xfrm>
                <a:off x="53" y="0"/>
                <a:ext cx="214" cy="233"/>
                <a:chOff x="2" y="0"/>
                <a:chExt cx="217" cy="233"/>
              </a:xfrm>
            </p:grpSpPr>
            <p:sp>
              <p:nvSpPr>
                <p:cNvPr id="197" name="Rectangle 109"/>
                <p:cNvSpPr>
                  <a:spLocks noChangeArrowheads="1"/>
                </p:cNvSpPr>
                <p:nvPr/>
              </p:nvSpPr>
              <p:spPr bwMode="auto">
                <a:xfrm>
                  <a:off x="36" y="61"/>
                  <a:ext cx="144" cy="132"/>
                </a:xfrm>
                <a:prstGeom prst="rect">
                  <a:avLst/>
                </a:prstGeom>
                <a:solidFill>
                  <a:srgbClr val="9966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98" name="Text Box 110"/>
                <p:cNvSpPr txBox="1">
                  <a:spLocks noChangeArrowheads="1"/>
                </p:cNvSpPr>
                <p:nvPr/>
              </p:nvSpPr>
              <p:spPr bwMode="auto">
                <a:xfrm>
                  <a:off x="2" y="0"/>
                  <a:ext cx="217"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V</a:t>
                  </a:r>
                </a:p>
              </p:txBody>
            </p:sp>
          </p:grpSp>
        </p:grpSp>
        <p:sp>
          <p:nvSpPr>
            <p:cNvPr id="186" name="Line 111"/>
            <p:cNvSpPr>
              <a:spLocks noChangeShapeType="1"/>
            </p:cNvSpPr>
            <p:nvPr/>
          </p:nvSpPr>
          <p:spPr bwMode="auto">
            <a:xfrm>
              <a:off x="5314950" y="3324225"/>
              <a:ext cx="0" cy="576263"/>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87" name="Line 112"/>
            <p:cNvSpPr>
              <a:spLocks noChangeShapeType="1"/>
            </p:cNvSpPr>
            <p:nvPr/>
          </p:nvSpPr>
          <p:spPr bwMode="auto">
            <a:xfrm>
              <a:off x="6659563" y="3357563"/>
              <a:ext cx="0" cy="576262"/>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88" name="Line 113"/>
            <p:cNvSpPr>
              <a:spLocks noChangeShapeType="1"/>
            </p:cNvSpPr>
            <p:nvPr/>
          </p:nvSpPr>
          <p:spPr bwMode="auto">
            <a:xfrm>
              <a:off x="5580063" y="3213100"/>
              <a:ext cx="792162"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89" name="Text Box 114"/>
            <p:cNvSpPr txBox="1">
              <a:spLocks noChangeArrowheads="1"/>
            </p:cNvSpPr>
            <p:nvPr/>
          </p:nvSpPr>
          <p:spPr bwMode="auto">
            <a:xfrm>
              <a:off x="5924693" y="2867025"/>
              <a:ext cx="134652"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1</a:t>
              </a:r>
            </a:p>
          </p:txBody>
        </p:sp>
        <p:sp>
          <p:nvSpPr>
            <p:cNvPr id="190" name="Text Box 115"/>
            <p:cNvSpPr txBox="1">
              <a:spLocks noChangeArrowheads="1"/>
            </p:cNvSpPr>
            <p:nvPr/>
          </p:nvSpPr>
          <p:spPr bwMode="auto">
            <a:xfrm>
              <a:off x="6758131" y="3500438"/>
              <a:ext cx="134652"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zh-CN"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1</a:t>
              </a:r>
            </a:p>
          </p:txBody>
        </p:sp>
      </p:grpSp>
      <p:sp>
        <p:nvSpPr>
          <p:cNvPr id="233" name="Rectangle 2"/>
          <p:cNvSpPr txBox="1">
            <a:spLocks noChangeArrowheads="1"/>
          </p:cNvSpPr>
          <p:nvPr/>
        </p:nvSpPr>
        <p:spPr>
          <a:xfrm>
            <a:off x="914400" y="191143"/>
            <a:ext cx="6515120" cy="461665"/>
          </a:xfrm>
          <a:prstGeom prst="rect">
            <a:avLst/>
          </a:prstGeom>
        </p:spPr>
        <p:txBody>
          <a:bodyPr vert="horz" wrap="square" lIns="91440" tIns="45720" rIns="91440" bIns="4572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400" b="1" dirty="0">
                <a:latin typeface="微软雅黑" pitchFamily="34" charset="-122"/>
                <a:ea typeface="微软雅黑" pitchFamily="34" charset="-122"/>
                <a:cs typeface="+mj-cs"/>
              </a:rPr>
              <a:t>距离向量路由算法</a:t>
            </a:r>
            <a:r>
              <a:rPr lang="en-US" altLang="zh-CN" sz="2400" b="1" dirty="0">
                <a:latin typeface="微软雅黑" pitchFamily="34" charset="-122"/>
                <a:ea typeface="微软雅黑" pitchFamily="34" charset="-122"/>
                <a:cs typeface="+mj-cs"/>
              </a:rPr>
              <a:t> — </a:t>
            </a:r>
            <a:r>
              <a:rPr lang="zh-CN" altLang="en-US" sz="2400" b="1" dirty="0">
                <a:latin typeface="微软雅黑" pitchFamily="34" charset="-122"/>
                <a:ea typeface="微软雅黑" pitchFamily="34" charset="-122"/>
                <a:cs typeface="+mj-cs"/>
              </a:rPr>
              <a:t>注意</a:t>
            </a:r>
            <a:endParaRPr kumimoji="0" lang="zh-CN" altLang="en-US"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j-cs"/>
            </a:endParaRPr>
          </a:p>
        </p:txBody>
      </p:sp>
    </p:spTree>
    <p:extLst>
      <p:ext uri="{BB962C8B-B14F-4D97-AF65-F5344CB8AC3E}">
        <p14:creationId xmlns:p14="http://schemas.microsoft.com/office/powerpoint/2010/main" val="33227096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3"/>
          <p:cNvSpPr>
            <a:spLocks noGrp="1" noChangeArrowheads="1"/>
          </p:cNvSpPr>
          <p:nvPr>
            <p:ph type="body" idx="1"/>
          </p:nvPr>
        </p:nvSpPr>
        <p:spPr>
          <a:xfrm>
            <a:off x="214283" y="1071552"/>
            <a:ext cx="6643733" cy="3606414"/>
          </a:xfrm>
        </p:spPr>
        <p:txBody>
          <a:bodyPr>
            <a:normAutofit/>
          </a:bodyPr>
          <a:lstStyle/>
          <a:p>
            <a:pPr eaLnBrk="1" hangingPunct="1"/>
            <a:r>
              <a:rPr lang="zh-CN" sz="1800" dirty="0"/>
              <a:t>每个节点都周期性的向网络上所有其它节点广播自己到邻居节点的距离。</a:t>
            </a:r>
          </a:p>
          <a:p>
            <a:pPr eaLnBrk="1" hangingPunct="1"/>
            <a:endParaRPr lang="zh-CN" altLang="zh-CN" sz="1800" dirty="0"/>
          </a:p>
          <a:p>
            <a:pPr eaLnBrk="1" hangingPunct="1"/>
            <a:r>
              <a:rPr lang="zh-CN" sz="1800" dirty="0"/>
              <a:t>结果：每个节点都具有完整的网络信息，即知道网络上每条边的距离。</a:t>
            </a:r>
          </a:p>
          <a:p>
            <a:pPr eaLnBrk="1" hangingPunct="1"/>
            <a:endParaRPr lang="zh-CN" altLang="zh-CN" sz="1800" dirty="0"/>
          </a:p>
          <a:p>
            <a:pPr eaLnBrk="1" hangingPunct="1"/>
            <a:r>
              <a:rPr lang="zh-CN" sz="1800" dirty="0"/>
              <a:t>于是，每个节点都可以彼此独立的使用</a:t>
            </a:r>
            <a:r>
              <a:rPr lang="zh-CN" altLang="zh-CN" sz="1800" dirty="0"/>
              <a:t>Dijkstra</a:t>
            </a:r>
            <a:r>
              <a:rPr lang="zh-CN" sz="1800" dirty="0"/>
              <a:t>最短路径算法来计算到网络上其它节点的最短路径。</a:t>
            </a:r>
          </a:p>
        </p:txBody>
      </p:sp>
      <p:sp>
        <p:nvSpPr>
          <p:cNvPr id="5" name="Rectangle 2"/>
          <p:cNvSpPr txBox="1">
            <a:spLocks noChangeArrowheads="1"/>
          </p:cNvSpPr>
          <p:nvPr/>
        </p:nvSpPr>
        <p:spPr>
          <a:xfrm>
            <a:off x="914400" y="191143"/>
            <a:ext cx="6515120" cy="461665"/>
          </a:xfrm>
          <a:prstGeom prst="rect">
            <a:avLst/>
          </a:prstGeom>
        </p:spPr>
        <p:txBody>
          <a:bodyPr vert="horz" wrap="square" lIns="91440" tIns="45720" rIns="91440" bIns="4572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j-cs"/>
              </a:rPr>
              <a:t>链路状态路由算法</a:t>
            </a:r>
          </a:p>
        </p:txBody>
      </p:sp>
    </p:spTree>
    <p:extLst>
      <p:ext uri="{BB962C8B-B14F-4D97-AF65-F5344CB8AC3E}">
        <p14:creationId xmlns:p14="http://schemas.microsoft.com/office/powerpoint/2010/main" val="2900537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914400" y="191143"/>
            <a:ext cx="4872046" cy="461665"/>
          </a:xfrm>
        </p:spPr>
        <p:txBody>
          <a:bodyPr/>
          <a:lstStyle/>
          <a:p>
            <a:r>
              <a:rPr lang="zh-CN" altLang="zh-CN" dirty="0"/>
              <a:t>路由器硬件结构</a:t>
            </a:r>
            <a:endParaRPr lang="zh-CN" altLang="en-US" dirty="0"/>
          </a:p>
        </p:txBody>
      </p:sp>
      <p:sp>
        <p:nvSpPr>
          <p:cNvPr id="8" name="Text Box 4"/>
          <p:cNvSpPr txBox="1">
            <a:spLocks noChangeArrowheads="1"/>
          </p:cNvSpPr>
          <p:nvPr/>
        </p:nvSpPr>
        <p:spPr bwMode="auto">
          <a:xfrm>
            <a:off x="1763691" y="1071552"/>
            <a:ext cx="4108817" cy="369332"/>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dirty="0">
                <a:solidFill>
                  <a:srgbClr val="FF0000"/>
                </a:solidFill>
                <a:latin typeface="微软雅黑" panose="020B0503020204020204" pitchFamily="34" charset="-122"/>
                <a:ea typeface="微软雅黑" panose="020B0503020204020204" pitchFamily="34" charset="-122"/>
              </a:rPr>
              <a:t>路由器就是一种具有专门用途的计算机</a:t>
            </a:r>
          </a:p>
        </p:txBody>
      </p:sp>
      <p:sp>
        <p:nvSpPr>
          <p:cNvPr id="9" name="Rectangle 3"/>
          <p:cNvSpPr>
            <a:spLocks noGrp="1" noChangeArrowheads="1"/>
          </p:cNvSpPr>
          <p:nvPr>
            <p:ph idx="1"/>
          </p:nvPr>
        </p:nvSpPr>
        <p:spPr>
          <a:xfrm>
            <a:off x="214282" y="1500179"/>
            <a:ext cx="6654831" cy="3500463"/>
          </a:xfrm>
        </p:spPr>
        <p:txBody>
          <a:bodyPr>
            <a:noAutofit/>
          </a:bodyPr>
          <a:lstStyle/>
          <a:p>
            <a:pPr eaLnBrk="1" hangingPunct="1">
              <a:lnSpc>
                <a:spcPct val="90000"/>
              </a:lnSpc>
            </a:pPr>
            <a:r>
              <a:rPr lang="zh-CN" altLang="zh-CN" sz="1800" b="1" dirty="0">
                <a:solidFill>
                  <a:srgbClr val="0000FF"/>
                </a:solidFill>
                <a:latin typeface="宋体" pitchFamily="2" charset="-122"/>
              </a:rPr>
              <a:t>CPU</a:t>
            </a:r>
            <a:r>
              <a:rPr lang="zh-CN" sz="1800" b="1" dirty="0">
                <a:solidFill>
                  <a:srgbClr val="0000FF"/>
                </a:solidFill>
                <a:latin typeface="宋体" pitchFamily="2" charset="-122"/>
              </a:rPr>
              <a:t>（</a:t>
            </a:r>
            <a:r>
              <a:rPr lang="zh-CN" altLang="zh-CN" sz="1800" b="1" dirty="0">
                <a:solidFill>
                  <a:srgbClr val="0000FF"/>
                </a:solidFill>
                <a:latin typeface="宋体" pitchFamily="2" charset="-122"/>
              </a:rPr>
              <a:t>Central Processing Unit</a:t>
            </a:r>
            <a:r>
              <a:rPr lang="zh-CN" sz="1800" b="1" dirty="0">
                <a:solidFill>
                  <a:srgbClr val="0000FF"/>
                </a:solidFill>
                <a:latin typeface="宋体" pitchFamily="2" charset="-122"/>
              </a:rPr>
              <a:t>）</a:t>
            </a:r>
          </a:p>
          <a:p>
            <a:pPr eaLnBrk="1" hangingPunct="1">
              <a:lnSpc>
                <a:spcPct val="90000"/>
              </a:lnSpc>
            </a:pPr>
            <a:r>
              <a:rPr lang="zh-CN" altLang="zh-CN" sz="1800" b="1" dirty="0">
                <a:solidFill>
                  <a:srgbClr val="0000FF"/>
                </a:solidFill>
                <a:latin typeface="宋体" pitchFamily="2" charset="-122"/>
              </a:rPr>
              <a:t>RAM</a:t>
            </a:r>
            <a:r>
              <a:rPr lang="zh-CN" sz="1800" b="1" dirty="0">
                <a:solidFill>
                  <a:srgbClr val="0000FF"/>
                </a:solidFill>
                <a:latin typeface="宋体" pitchFamily="2" charset="-122"/>
              </a:rPr>
              <a:t>（</a:t>
            </a:r>
            <a:r>
              <a:rPr lang="zh-CN" altLang="zh-CN" sz="1800" b="1" dirty="0">
                <a:solidFill>
                  <a:srgbClr val="0000FF"/>
                </a:solidFill>
                <a:latin typeface="宋体" pitchFamily="2" charset="-122"/>
              </a:rPr>
              <a:t>Random Access Memory</a:t>
            </a:r>
            <a:r>
              <a:rPr lang="zh-CN" sz="1800" b="1" dirty="0">
                <a:solidFill>
                  <a:srgbClr val="0000FF"/>
                </a:solidFill>
                <a:latin typeface="宋体" pitchFamily="2" charset="-122"/>
              </a:rPr>
              <a:t>）</a:t>
            </a:r>
          </a:p>
          <a:p>
            <a:pPr marL="684000" lvl="1" eaLnBrk="1" hangingPunct="1">
              <a:lnSpc>
                <a:spcPct val="90000"/>
              </a:lnSpc>
            </a:pPr>
            <a:r>
              <a:rPr lang="zh-CN" sz="1800" dirty="0">
                <a:latin typeface="宋体" pitchFamily="2" charset="-122"/>
              </a:rPr>
              <a:t>存储正在运行的操作系统和配置文件</a:t>
            </a:r>
          </a:p>
          <a:p>
            <a:pPr eaLnBrk="1" hangingPunct="1">
              <a:lnSpc>
                <a:spcPct val="90000"/>
              </a:lnSpc>
            </a:pPr>
            <a:r>
              <a:rPr lang="zh-CN" altLang="zh-CN" sz="1800" b="1" dirty="0">
                <a:solidFill>
                  <a:srgbClr val="0000FF"/>
                </a:solidFill>
                <a:latin typeface="宋体" pitchFamily="2" charset="-122"/>
              </a:rPr>
              <a:t>FLASH</a:t>
            </a:r>
          </a:p>
          <a:p>
            <a:pPr marL="684000" lvl="1" eaLnBrk="1" hangingPunct="1">
              <a:lnSpc>
                <a:spcPct val="90000"/>
              </a:lnSpc>
            </a:pPr>
            <a:r>
              <a:rPr lang="zh-CN" sz="1800" dirty="0">
                <a:latin typeface="宋体" pitchFamily="2" charset="-122"/>
              </a:rPr>
              <a:t>相当于硬盘，存储操作系统和配置文件等</a:t>
            </a:r>
          </a:p>
          <a:p>
            <a:pPr eaLnBrk="1" hangingPunct="1">
              <a:lnSpc>
                <a:spcPct val="90000"/>
              </a:lnSpc>
            </a:pPr>
            <a:r>
              <a:rPr lang="zh-CN" altLang="zh-CN" sz="1800" b="1" dirty="0">
                <a:solidFill>
                  <a:srgbClr val="0000FF"/>
                </a:solidFill>
                <a:latin typeface="宋体" pitchFamily="2" charset="-122"/>
              </a:rPr>
              <a:t>NVRAM</a:t>
            </a:r>
            <a:r>
              <a:rPr lang="zh-CN" sz="1800" b="1" dirty="0">
                <a:solidFill>
                  <a:srgbClr val="0000FF"/>
                </a:solidFill>
                <a:latin typeface="宋体" pitchFamily="2" charset="-122"/>
              </a:rPr>
              <a:t>（</a:t>
            </a:r>
            <a:r>
              <a:rPr lang="zh-CN" altLang="zh-CN" sz="1800" b="1" dirty="0">
                <a:solidFill>
                  <a:srgbClr val="0000FF"/>
                </a:solidFill>
                <a:latin typeface="宋体" pitchFamily="2" charset="-122"/>
              </a:rPr>
              <a:t>Non-Volatile RAM</a:t>
            </a:r>
            <a:r>
              <a:rPr lang="zh-CN" sz="1800" b="1" dirty="0">
                <a:solidFill>
                  <a:srgbClr val="0000FF"/>
                </a:solidFill>
                <a:latin typeface="宋体" pitchFamily="2" charset="-122"/>
              </a:rPr>
              <a:t>）</a:t>
            </a:r>
          </a:p>
          <a:p>
            <a:pPr marL="684000" lvl="1" eaLnBrk="1" hangingPunct="1">
              <a:lnSpc>
                <a:spcPct val="90000"/>
              </a:lnSpc>
            </a:pPr>
            <a:r>
              <a:rPr lang="zh-CN" sz="1800" dirty="0">
                <a:latin typeface="宋体" pitchFamily="2" charset="-122"/>
              </a:rPr>
              <a:t>备份当前</a:t>
            </a:r>
            <a:r>
              <a:rPr lang="zh-CN" altLang="zh-CN" sz="1800" dirty="0">
                <a:latin typeface="宋体" pitchFamily="2" charset="-122"/>
              </a:rPr>
              <a:t>RAM</a:t>
            </a:r>
            <a:r>
              <a:rPr lang="zh-CN" sz="1800" dirty="0">
                <a:latin typeface="宋体" pitchFamily="2" charset="-122"/>
              </a:rPr>
              <a:t>中的配置文件，以免断电丢失</a:t>
            </a:r>
          </a:p>
          <a:p>
            <a:pPr eaLnBrk="1" hangingPunct="1">
              <a:lnSpc>
                <a:spcPct val="90000"/>
              </a:lnSpc>
            </a:pPr>
            <a:r>
              <a:rPr lang="zh-CN" altLang="zh-CN" sz="1800" b="1" dirty="0">
                <a:solidFill>
                  <a:srgbClr val="0000FF"/>
                </a:solidFill>
                <a:latin typeface="宋体" pitchFamily="2" charset="-122"/>
              </a:rPr>
              <a:t>ROM</a:t>
            </a:r>
            <a:r>
              <a:rPr lang="zh-CN" sz="1800" b="1" dirty="0">
                <a:solidFill>
                  <a:srgbClr val="0000FF"/>
                </a:solidFill>
                <a:latin typeface="宋体" pitchFamily="2" charset="-122"/>
              </a:rPr>
              <a:t>（</a:t>
            </a:r>
            <a:r>
              <a:rPr lang="zh-CN" altLang="zh-CN" sz="1800" b="1" dirty="0">
                <a:solidFill>
                  <a:srgbClr val="0000FF"/>
                </a:solidFill>
                <a:latin typeface="宋体" pitchFamily="2" charset="-122"/>
              </a:rPr>
              <a:t>Read-Only Memory</a:t>
            </a:r>
            <a:r>
              <a:rPr lang="zh-CN" sz="1800" b="1" dirty="0">
                <a:solidFill>
                  <a:srgbClr val="0000FF"/>
                </a:solidFill>
                <a:latin typeface="宋体" pitchFamily="2" charset="-122"/>
              </a:rPr>
              <a:t>）</a:t>
            </a:r>
          </a:p>
          <a:p>
            <a:pPr marL="684000" lvl="1" eaLnBrk="1" hangingPunct="1">
              <a:lnSpc>
                <a:spcPct val="90000"/>
              </a:lnSpc>
            </a:pPr>
            <a:r>
              <a:rPr lang="zh-CN" sz="1800" dirty="0">
                <a:latin typeface="宋体" pitchFamily="2" charset="-122"/>
              </a:rPr>
              <a:t>存储路由器初始化和操作系统引导程序</a:t>
            </a:r>
          </a:p>
          <a:p>
            <a:pPr eaLnBrk="1" hangingPunct="1">
              <a:lnSpc>
                <a:spcPct val="90000"/>
              </a:lnSpc>
            </a:pPr>
            <a:r>
              <a:rPr lang="zh-CN" sz="1800" dirty="0">
                <a:solidFill>
                  <a:srgbClr val="0000FF"/>
                </a:solidFill>
                <a:latin typeface="宋体" pitchFamily="2" charset="-122"/>
              </a:rPr>
              <a:t>各种接口</a:t>
            </a:r>
          </a:p>
          <a:p>
            <a:pPr marL="684000" lvl="1" eaLnBrk="1" hangingPunct="1">
              <a:lnSpc>
                <a:spcPct val="90000"/>
              </a:lnSpc>
            </a:pPr>
            <a:r>
              <a:rPr lang="zh-CN" sz="1800" dirty="0">
                <a:latin typeface="宋体" pitchFamily="2" charset="-122"/>
              </a:rPr>
              <a:t>将路由器与其它网络设备或</a:t>
            </a:r>
            <a:r>
              <a:rPr lang="zh-CN" altLang="zh-CN" sz="1800" dirty="0">
                <a:latin typeface="宋体" pitchFamily="2" charset="-122"/>
              </a:rPr>
              <a:t>PC</a:t>
            </a:r>
            <a:r>
              <a:rPr lang="zh-CN" sz="1800" dirty="0">
                <a:latin typeface="宋体" pitchFamily="2" charset="-122"/>
              </a:rPr>
              <a:t>机连接起来</a:t>
            </a:r>
          </a:p>
        </p:txBody>
      </p:sp>
    </p:spTree>
    <p:extLst>
      <p:ext uri="{BB962C8B-B14F-4D97-AF65-F5344CB8AC3E}">
        <p14:creationId xmlns:p14="http://schemas.microsoft.com/office/powerpoint/2010/main" val="24109183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3"/>
          <p:cNvSpPr>
            <a:spLocks noChangeArrowheads="1"/>
          </p:cNvSpPr>
          <p:nvPr/>
        </p:nvSpPr>
        <p:spPr bwMode="auto">
          <a:xfrm>
            <a:off x="214282" y="1644973"/>
            <a:ext cx="3214710"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nSpc>
                <a:spcPct val="90000"/>
              </a:lnSpc>
              <a:spcBef>
                <a:spcPct val="20000"/>
              </a:spcBef>
              <a:buClr>
                <a:schemeClr val="accent1"/>
              </a:buClr>
              <a:buSzPct val="65000"/>
              <a:buFont typeface="Wingdings" pitchFamily="2" charset="2"/>
              <a:buChar char="n"/>
            </a:pPr>
            <a:r>
              <a:rPr lang="zh-CN" dirty="0">
                <a:latin typeface="微软雅黑" panose="020B0503020204020204" pitchFamily="34" charset="-122"/>
                <a:ea typeface="微软雅黑" panose="020B0503020204020204" pitchFamily="34" charset="-122"/>
              </a:rPr>
              <a:t>仅与邻居节点交换消息</a:t>
            </a:r>
          </a:p>
          <a:p>
            <a:pPr marL="342900" indent="-342900">
              <a:lnSpc>
                <a:spcPct val="90000"/>
              </a:lnSpc>
              <a:spcBef>
                <a:spcPct val="20000"/>
              </a:spcBef>
              <a:buClr>
                <a:schemeClr val="accent1"/>
              </a:buClr>
              <a:buSzPct val="65000"/>
              <a:buFont typeface="Wingdings" pitchFamily="2" charset="2"/>
              <a:buChar char="n"/>
            </a:pPr>
            <a:endParaRPr lang="zh-CN" altLang="zh-CN" dirty="0">
              <a:latin typeface="微软雅黑" panose="020B0503020204020204" pitchFamily="34" charset="-122"/>
              <a:ea typeface="微软雅黑" panose="020B0503020204020204" pitchFamily="34" charset="-122"/>
            </a:endParaRPr>
          </a:p>
          <a:p>
            <a:pPr marL="342900" indent="-342900">
              <a:lnSpc>
                <a:spcPct val="90000"/>
              </a:lnSpc>
              <a:spcBef>
                <a:spcPct val="20000"/>
              </a:spcBef>
              <a:buClr>
                <a:schemeClr val="accent1"/>
              </a:buClr>
              <a:buSzPct val="65000"/>
              <a:buFont typeface="Wingdings" pitchFamily="2" charset="2"/>
              <a:buChar char="n"/>
            </a:pPr>
            <a:r>
              <a:rPr lang="zh-CN" dirty="0">
                <a:latin typeface="微软雅黑" panose="020B0503020204020204" pitchFamily="34" charset="-122"/>
                <a:ea typeface="微软雅黑" panose="020B0503020204020204" pitchFamily="34" charset="-122"/>
              </a:rPr>
              <a:t>消息包括到所有节点的最短距离</a:t>
            </a:r>
          </a:p>
          <a:p>
            <a:pPr marL="342900" indent="-342900">
              <a:lnSpc>
                <a:spcPct val="90000"/>
              </a:lnSpc>
              <a:spcBef>
                <a:spcPct val="20000"/>
              </a:spcBef>
              <a:buClr>
                <a:schemeClr val="accent1"/>
              </a:buClr>
              <a:buSzPct val="65000"/>
              <a:buFont typeface="Wingdings" pitchFamily="2" charset="2"/>
              <a:buChar char="n"/>
            </a:pPr>
            <a:r>
              <a:rPr lang="zh-CN" dirty="0">
                <a:latin typeface="微软雅黑" panose="020B0503020204020204" pitchFamily="34" charset="-122"/>
                <a:ea typeface="微软雅黑" panose="020B0503020204020204" pitchFamily="34" charset="-122"/>
              </a:rPr>
              <a:t>收敛速度比较慢</a:t>
            </a:r>
          </a:p>
          <a:p>
            <a:pPr marL="342900" indent="-342900">
              <a:lnSpc>
                <a:spcPct val="90000"/>
              </a:lnSpc>
              <a:spcBef>
                <a:spcPct val="20000"/>
              </a:spcBef>
              <a:buClr>
                <a:schemeClr val="accent1"/>
              </a:buClr>
              <a:buSzPct val="65000"/>
              <a:buFont typeface="Wingdings" pitchFamily="2" charset="2"/>
              <a:buChar char="n"/>
            </a:pPr>
            <a:r>
              <a:rPr lang="zh-CN" dirty="0">
                <a:latin typeface="微软雅黑" panose="020B0503020204020204" pitchFamily="34" charset="-122"/>
                <a:ea typeface="微软雅黑" panose="020B0503020204020204" pitchFamily="34" charset="-122"/>
              </a:rPr>
              <a:t>有</a:t>
            </a:r>
            <a:r>
              <a:rPr lang="zh-CN" altLang="zh-CN" dirty="0">
                <a:latin typeface="微软雅黑" panose="020B0503020204020204" pitchFamily="34" charset="-122"/>
                <a:ea typeface="微软雅黑" panose="020B0503020204020204" pitchFamily="34" charset="-122"/>
              </a:rPr>
              <a:t>Count to Infinity Problem</a:t>
            </a:r>
          </a:p>
        </p:txBody>
      </p:sp>
      <p:sp>
        <p:nvSpPr>
          <p:cNvPr id="36869" name="Text Box 4"/>
          <p:cNvSpPr txBox="1">
            <a:spLocks noChangeArrowheads="1"/>
          </p:cNvSpPr>
          <p:nvPr/>
        </p:nvSpPr>
        <p:spPr bwMode="auto">
          <a:xfrm>
            <a:off x="947860" y="1071552"/>
            <a:ext cx="17248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zh-CN" dirty="0">
                <a:solidFill>
                  <a:schemeClr val="accent2"/>
                </a:solidFill>
                <a:latin typeface="微软雅黑" panose="020B0503020204020204" pitchFamily="34" charset="-122"/>
                <a:ea typeface="微软雅黑" panose="020B0503020204020204" pitchFamily="34" charset="-122"/>
              </a:rPr>
              <a:t>Distance Vector</a:t>
            </a:r>
          </a:p>
        </p:txBody>
      </p:sp>
      <p:sp>
        <p:nvSpPr>
          <p:cNvPr id="36870" name="Rectangle 5"/>
          <p:cNvSpPr>
            <a:spLocks noChangeArrowheads="1"/>
          </p:cNvSpPr>
          <p:nvPr/>
        </p:nvSpPr>
        <p:spPr bwMode="auto">
          <a:xfrm>
            <a:off x="3574504" y="1644973"/>
            <a:ext cx="3283512"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nSpc>
                <a:spcPct val="90000"/>
              </a:lnSpc>
              <a:spcBef>
                <a:spcPct val="20000"/>
              </a:spcBef>
              <a:buClr>
                <a:schemeClr val="accent1"/>
              </a:buClr>
              <a:buSzPct val="65000"/>
              <a:buFont typeface="Wingdings" pitchFamily="2" charset="2"/>
              <a:buChar char="n"/>
            </a:pPr>
            <a:r>
              <a:rPr lang="zh-CN" dirty="0">
                <a:latin typeface="微软雅黑" panose="020B0503020204020204" pitchFamily="34" charset="-122"/>
                <a:ea typeface="微软雅黑" panose="020B0503020204020204" pitchFamily="34" charset="-122"/>
              </a:rPr>
              <a:t>向网络上所有其它节点广播消息</a:t>
            </a:r>
          </a:p>
          <a:p>
            <a:pPr marL="342900" indent="-342900">
              <a:lnSpc>
                <a:spcPct val="90000"/>
              </a:lnSpc>
              <a:spcBef>
                <a:spcPct val="20000"/>
              </a:spcBef>
              <a:buClr>
                <a:schemeClr val="accent1"/>
              </a:buClr>
              <a:buSzPct val="65000"/>
              <a:buFont typeface="Wingdings" pitchFamily="2" charset="2"/>
              <a:buChar char="n"/>
            </a:pPr>
            <a:r>
              <a:rPr lang="zh-CN" dirty="0">
                <a:latin typeface="微软雅黑" panose="020B0503020204020204" pitchFamily="34" charset="-122"/>
                <a:ea typeface="微软雅黑" panose="020B0503020204020204" pitchFamily="34" charset="-122"/>
              </a:rPr>
              <a:t>消息仅包括到邻居节点的距离</a:t>
            </a:r>
          </a:p>
          <a:p>
            <a:pPr marL="342900" indent="-342900">
              <a:lnSpc>
                <a:spcPct val="90000"/>
              </a:lnSpc>
              <a:spcBef>
                <a:spcPct val="20000"/>
              </a:spcBef>
              <a:buClr>
                <a:schemeClr val="accent1"/>
              </a:buClr>
              <a:buSzPct val="65000"/>
              <a:buFont typeface="Wingdings" pitchFamily="2" charset="2"/>
              <a:buChar char="n"/>
            </a:pPr>
            <a:r>
              <a:rPr lang="zh-CN" dirty="0">
                <a:latin typeface="微软雅黑" panose="020B0503020204020204" pitchFamily="34" charset="-122"/>
                <a:ea typeface="微软雅黑" panose="020B0503020204020204" pitchFamily="34" charset="-122"/>
              </a:rPr>
              <a:t>收敛速度比较快</a:t>
            </a:r>
          </a:p>
          <a:p>
            <a:pPr marL="342900" indent="-342900">
              <a:lnSpc>
                <a:spcPct val="90000"/>
              </a:lnSpc>
              <a:spcBef>
                <a:spcPct val="20000"/>
              </a:spcBef>
              <a:buClr>
                <a:schemeClr val="accent1"/>
              </a:buClr>
              <a:buSzPct val="65000"/>
              <a:buFont typeface="Wingdings" pitchFamily="2" charset="2"/>
              <a:buChar char="n"/>
            </a:pPr>
            <a:r>
              <a:rPr lang="zh-CN" dirty="0">
                <a:latin typeface="微软雅黑" panose="020B0503020204020204" pitchFamily="34" charset="-122"/>
                <a:ea typeface="微软雅黑" panose="020B0503020204020204" pitchFamily="34" charset="-122"/>
              </a:rPr>
              <a:t>没有</a:t>
            </a:r>
            <a:r>
              <a:rPr lang="zh-CN" altLang="zh-CN" dirty="0">
                <a:latin typeface="微软雅黑" panose="020B0503020204020204" pitchFamily="34" charset="-122"/>
                <a:ea typeface="微软雅黑" panose="020B0503020204020204" pitchFamily="34" charset="-122"/>
              </a:rPr>
              <a:t>Count to Infinity Problem</a:t>
            </a:r>
          </a:p>
        </p:txBody>
      </p:sp>
      <p:sp>
        <p:nvSpPr>
          <p:cNvPr id="36871" name="Text Box 6"/>
          <p:cNvSpPr txBox="1">
            <a:spLocks noChangeArrowheads="1"/>
          </p:cNvSpPr>
          <p:nvPr/>
        </p:nvSpPr>
        <p:spPr bwMode="auto">
          <a:xfrm>
            <a:off x="4643438" y="1071552"/>
            <a:ext cx="107208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zh-CN" dirty="0">
                <a:solidFill>
                  <a:schemeClr val="accent2"/>
                </a:solidFill>
                <a:latin typeface="微软雅黑" panose="020B0503020204020204" pitchFamily="34" charset="-122"/>
                <a:ea typeface="微软雅黑" panose="020B0503020204020204" pitchFamily="34" charset="-122"/>
              </a:rPr>
              <a:t>Link State</a:t>
            </a:r>
          </a:p>
        </p:txBody>
      </p:sp>
      <p:sp>
        <p:nvSpPr>
          <p:cNvPr id="8" name="Rectangle 2"/>
          <p:cNvSpPr txBox="1">
            <a:spLocks noChangeArrowheads="1"/>
          </p:cNvSpPr>
          <p:nvPr/>
        </p:nvSpPr>
        <p:spPr>
          <a:xfrm>
            <a:off x="914400" y="191143"/>
            <a:ext cx="6515120" cy="461665"/>
          </a:xfrm>
          <a:prstGeom prst="rect">
            <a:avLst/>
          </a:prstGeom>
        </p:spPr>
        <p:txBody>
          <a:bodyPr vert="horz" wrap="square" lIns="91440" tIns="45720" rIns="91440" bIns="4572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j-cs"/>
              </a:rPr>
              <a:t>比较：</a:t>
            </a:r>
            <a:r>
              <a:rPr kumimoji="0" lang="en-US" altLang="zh-CN"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j-cs"/>
              </a:rPr>
              <a:t>DV versus LS</a:t>
            </a:r>
            <a:endParaRPr kumimoji="0" lang="zh-CN" altLang="en-US"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j-cs"/>
            </a:endParaRPr>
          </a:p>
        </p:txBody>
      </p:sp>
    </p:spTree>
    <p:extLst>
      <p:ext uri="{BB962C8B-B14F-4D97-AF65-F5344CB8AC3E}">
        <p14:creationId xmlns:p14="http://schemas.microsoft.com/office/powerpoint/2010/main" val="8586213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3"/>
          <p:cNvSpPr>
            <a:spLocks noGrp="1" noChangeArrowheads="1"/>
          </p:cNvSpPr>
          <p:nvPr>
            <p:ph type="body" idx="1"/>
          </p:nvPr>
        </p:nvSpPr>
        <p:spPr>
          <a:xfrm>
            <a:off x="214283" y="1071552"/>
            <a:ext cx="6858047" cy="3444414"/>
          </a:xfrm>
          <a:noFill/>
        </p:spPr>
        <p:txBody>
          <a:bodyPr lIns="91433" tIns="45717" rIns="91433" bIns="45717">
            <a:normAutofit/>
          </a:bodyPr>
          <a:lstStyle/>
          <a:p>
            <a:pPr eaLnBrk="1" hangingPunct="1">
              <a:lnSpc>
                <a:spcPct val="130000"/>
              </a:lnSpc>
              <a:tabLst>
                <a:tab pos="2171700" algn="l"/>
                <a:tab pos="5661025" algn="l"/>
              </a:tabLst>
            </a:pPr>
            <a:r>
              <a:rPr lang="zh-CN" altLang="zh-CN" sz="1800" dirty="0"/>
              <a:t>Late 1960s : </a:t>
            </a:r>
            <a:r>
              <a:rPr lang="en-US" altLang="zh-CN" sz="1800" dirty="0"/>
              <a:t> </a:t>
            </a:r>
            <a:r>
              <a:rPr lang="zh-CN" altLang="zh-CN" sz="1800" dirty="0"/>
              <a:t>ARPANET </a:t>
            </a:r>
            <a:r>
              <a:rPr lang="zh-CN" sz="1800" dirty="0"/>
              <a:t>最初采用距离向量路由算法</a:t>
            </a:r>
          </a:p>
          <a:p>
            <a:pPr eaLnBrk="1" hangingPunct="1">
              <a:lnSpc>
                <a:spcPct val="130000"/>
              </a:lnSpc>
              <a:tabLst>
                <a:tab pos="2171700" algn="l"/>
                <a:tab pos="5661025" algn="l"/>
              </a:tabLst>
            </a:pPr>
            <a:r>
              <a:rPr lang="zh-CN" altLang="zh-CN" sz="1800" dirty="0"/>
              <a:t>1982:</a:t>
            </a:r>
            <a:r>
              <a:rPr lang="en-US" altLang="zh-CN" sz="1800" dirty="0"/>
              <a:t>            </a:t>
            </a:r>
            <a:r>
              <a:rPr lang="zh-CN" altLang="zh-CN" sz="1800" dirty="0"/>
              <a:t>RIP</a:t>
            </a:r>
            <a:r>
              <a:rPr lang="zh-CN" sz="1800" dirty="0"/>
              <a:t>首次在</a:t>
            </a:r>
            <a:r>
              <a:rPr lang="zh-CN" altLang="zh-CN" sz="1800" dirty="0"/>
              <a:t>BSD Unix</a:t>
            </a:r>
            <a:r>
              <a:rPr lang="zh-CN" sz="1800" dirty="0"/>
              <a:t>中被实现</a:t>
            </a:r>
          </a:p>
          <a:p>
            <a:pPr eaLnBrk="1" hangingPunct="1">
              <a:lnSpc>
                <a:spcPct val="130000"/>
              </a:lnSpc>
              <a:tabLst>
                <a:tab pos="2171700" algn="l"/>
                <a:tab pos="5661025" algn="l"/>
              </a:tabLst>
            </a:pPr>
            <a:r>
              <a:rPr lang="zh-CN" altLang="zh-CN" sz="1800" dirty="0"/>
              <a:t>1988:</a:t>
            </a:r>
            <a:r>
              <a:rPr lang="en-US" altLang="zh-CN" sz="1800" dirty="0"/>
              <a:t>            </a:t>
            </a:r>
            <a:r>
              <a:rPr lang="zh-CN" altLang="zh-CN" sz="1800" dirty="0"/>
              <a:t>RIP-1 (RFC 1058)</a:t>
            </a:r>
            <a:br>
              <a:rPr lang="zh-CN" altLang="zh-CN" sz="1800" dirty="0"/>
            </a:br>
            <a:r>
              <a:rPr lang="en-US" altLang="zh-CN" sz="1800" dirty="0"/>
              <a:t>                     </a:t>
            </a:r>
            <a:r>
              <a:rPr lang="zh-CN" altLang="zh-CN" sz="1800" dirty="0"/>
              <a:t>- Classful Routing</a:t>
            </a:r>
          </a:p>
          <a:p>
            <a:pPr eaLnBrk="1" hangingPunct="1">
              <a:lnSpc>
                <a:spcPct val="130000"/>
              </a:lnSpc>
              <a:tabLst>
                <a:tab pos="2171700" algn="l"/>
                <a:tab pos="5661025" algn="l"/>
              </a:tabLst>
            </a:pPr>
            <a:r>
              <a:rPr lang="zh-CN" altLang="zh-CN" sz="1800" dirty="0"/>
              <a:t>1993:</a:t>
            </a:r>
            <a:r>
              <a:rPr lang="en-US" altLang="zh-CN" sz="1800" dirty="0"/>
              <a:t>            </a:t>
            </a:r>
            <a:r>
              <a:rPr lang="zh-CN" altLang="zh-CN" sz="1800" dirty="0"/>
              <a:t>RIP-2 (RFC 1388)</a:t>
            </a:r>
            <a:r>
              <a:rPr lang="zh-CN" sz="1800" dirty="0"/>
              <a:t>，支持 </a:t>
            </a:r>
            <a:r>
              <a:rPr lang="zh-CN" altLang="zh-CN" sz="1800" dirty="0"/>
              <a:t>CIDR</a:t>
            </a:r>
            <a:br>
              <a:rPr lang="zh-CN" altLang="zh-CN" sz="1800" dirty="0"/>
            </a:br>
            <a:r>
              <a:rPr lang="en-US" altLang="zh-CN" sz="1800" dirty="0"/>
              <a:t>                     </a:t>
            </a:r>
            <a:r>
              <a:rPr lang="zh-CN" altLang="zh-CN" sz="1800" dirty="0"/>
              <a:t>- </a:t>
            </a:r>
            <a:r>
              <a:rPr lang="zh-CN" sz="1800" dirty="0"/>
              <a:t>每个路由表项都包含子网掩码</a:t>
            </a:r>
          </a:p>
          <a:p>
            <a:pPr eaLnBrk="1" hangingPunct="1">
              <a:lnSpc>
                <a:spcPct val="130000"/>
              </a:lnSpc>
              <a:buFont typeface="Wingdings" pitchFamily="2" charset="2"/>
              <a:buNone/>
              <a:tabLst>
                <a:tab pos="2171700" algn="l"/>
                <a:tab pos="5661025" algn="l"/>
              </a:tabLst>
            </a:pPr>
            <a:r>
              <a:rPr lang="zh-CN" altLang="zh-CN" sz="1800" dirty="0"/>
              <a:t>                          - </a:t>
            </a:r>
            <a:r>
              <a:rPr lang="zh-CN" sz="1800" dirty="0"/>
              <a:t>合并路由（</a:t>
            </a:r>
            <a:r>
              <a:rPr lang="zh-CN" altLang="zh-CN" sz="1800" dirty="0"/>
              <a:t>Route Summary/Aggregation</a:t>
            </a:r>
            <a:r>
              <a:rPr lang="zh-CN" sz="1800" dirty="0"/>
              <a:t>）</a:t>
            </a:r>
          </a:p>
          <a:p>
            <a:pPr eaLnBrk="1" hangingPunct="1">
              <a:lnSpc>
                <a:spcPct val="130000"/>
              </a:lnSpc>
              <a:tabLst>
                <a:tab pos="2171700" algn="l"/>
                <a:tab pos="5661025" algn="l"/>
              </a:tabLst>
            </a:pPr>
            <a:r>
              <a:rPr lang="zh-CN" altLang="zh-CN" sz="1800" dirty="0"/>
              <a:t>1998:</a:t>
            </a:r>
            <a:r>
              <a:rPr lang="en-US" altLang="zh-CN" sz="1800" dirty="0"/>
              <a:t>            </a:t>
            </a:r>
            <a:r>
              <a:rPr lang="zh-CN" sz="1800" dirty="0"/>
              <a:t>最新版 </a:t>
            </a:r>
            <a:r>
              <a:rPr lang="zh-CN" altLang="zh-CN" sz="1800" dirty="0"/>
              <a:t>-- RIP-2 (RFC 2453)</a:t>
            </a:r>
          </a:p>
        </p:txBody>
      </p:sp>
      <p:sp>
        <p:nvSpPr>
          <p:cNvPr id="5" name="Rectangle 2"/>
          <p:cNvSpPr txBox="1">
            <a:spLocks noChangeArrowheads="1"/>
          </p:cNvSpPr>
          <p:nvPr/>
        </p:nvSpPr>
        <p:spPr>
          <a:xfrm>
            <a:off x="914400" y="191143"/>
            <a:ext cx="6515120" cy="461665"/>
          </a:xfrm>
          <a:prstGeom prst="rect">
            <a:avLst/>
          </a:prstGeom>
        </p:spPr>
        <p:txBody>
          <a:bodyPr vert="horz" wrap="square" lIns="91440" tIns="45720" rIns="91440" bIns="4572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zh-CN" sz="2400" b="1" dirty="0">
                <a:latin typeface="微软雅黑" pitchFamily="34" charset="-122"/>
                <a:ea typeface="微软雅黑" pitchFamily="34" charset="-122"/>
                <a:cs typeface="+mj-cs"/>
              </a:rPr>
              <a:t>RIP — </a:t>
            </a:r>
            <a:r>
              <a:rPr lang="zh-CN" altLang="en-US" sz="2400" b="1" dirty="0">
                <a:latin typeface="微软雅黑" pitchFamily="34" charset="-122"/>
                <a:ea typeface="微软雅黑" pitchFamily="34" charset="-122"/>
                <a:cs typeface="+mj-cs"/>
              </a:rPr>
              <a:t>历史</a:t>
            </a:r>
            <a:endParaRPr kumimoji="0" lang="zh-CN" altLang="en-US"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j-cs"/>
            </a:endParaRPr>
          </a:p>
        </p:txBody>
      </p:sp>
    </p:spTree>
    <p:extLst>
      <p:ext uri="{BB962C8B-B14F-4D97-AF65-F5344CB8AC3E}">
        <p14:creationId xmlns:p14="http://schemas.microsoft.com/office/powerpoint/2010/main" val="12402637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3"/>
          <p:cNvSpPr>
            <a:spLocks noGrp="1" noChangeArrowheads="1"/>
          </p:cNvSpPr>
          <p:nvPr>
            <p:ph type="body" idx="1"/>
          </p:nvPr>
        </p:nvSpPr>
        <p:spPr>
          <a:xfrm>
            <a:off x="214282" y="1071552"/>
            <a:ext cx="6733982" cy="3786173"/>
          </a:xfrm>
          <a:noFill/>
        </p:spPr>
        <p:txBody>
          <a:bodyPr lIns="91433" tIns="45717" rIns="91433" bIns="45717">
            <a:normAutofit/>
          </a:bodyPr>
          <a:lstStyle/>
          <a:p>
            <a:pPr eaLnBrk="1" hangingPunct="1">
              <a:lnSpc>
                <a:spcPct val="130000"/>
              </a:lnSpc>
              <a:tabLst>
                <a:tab pos="2171700" algn="l"/>
                <a:tab pos="5661025" algn="l"/>
              </a:tabLst>
            </a:pPr>
            <a:r>
              <a:rPr lang="zh-CN" sz="1800" dirty="0"/>
              <a:t>采用距离向量路由算法</a:t>
            </a:r>
          </a:p>
          <a:p>
            <a:pPr eaLnBrk="1" hangingPunct="1">
              <a:lnSpc>
                <a:spcPct val="130000"/>
              </a:lnSpc>
              <a:tabLst>
                <a:tab pos="2171700" algn="l"/>
                <a:tab pos="5661025" algn="l"/>
              </a:tabLst>
            </a:pPr>
            <a:r>
              <a:rPr lang="zh-CN" sz="1800" dirty="0"/>
              <a:t>对距离的度量是跳数 </a:t>
            </a:r>
            <a:r>
              <a:rPr lang="zh-CN" altLang="zh-CN" sz="1800" dirty="0"/>
              <a:t>(number of hops)</a:t>
            </a:r>
          </a:p>
          <a:p>
            <a:pPr eaLnBrk="1" hangingPunct="1">
              <a:lnSpc>
                <a:spcPct val="130000"/>
              </a:lnSpc>
              <a:tabLst>
                <a:tab pos="2171700" algn="l"/>
                <a:tab pos="5661025" algn="l"/>
              </a:tabLst>
            </a:pPr>
            <a:r>
              <a:rPr lang="zh-CN" sz="1800" dirty="0"/>
              <a:t>允许的最大跳数为</a:t>
            </a:r>
            <a:r>
              <a:rPr lang="zh-CN" altLang="zh-CN" sz="1800" dirty="0"/>
              <a:t>15</a:t>
            </a:r>
            <a:r>
              <a:rPr lang="zh-CN" sz="1800" dirty="0"/>
              <a:t>，认为</a:t>
            </a:r>
            <a:r>
              <a:rPr lang="zh-CN" altLang="zh-CN" sz="1800" dirty="0"/>
              <a:t>16</a:t>
            </a:r>
            <a:r>
              <a:rPr lang="zh-CN" sz="1800" dirty="0"/>
              <a:t>代表</a:t>
            </a:r>
            <a:r>
              <a:rPr lang="zh-CN" sz="1800" dirty="0">
                <a:cs typeface="Times New Roman" pitchFamily="18" charset="0"/>
              </a:rPr>
              <a:t>∞。</a:t>
            </a:r>
          </a:p>
          <a:p>
            <a:pPr eaLnBrk="1" hangingPunct="1">
              <a:lnSpc>
                <a:spcPct val="130000"/>
              </a:lnSpc>
              <a:tabLst>
                <a:tab pos="2171700" algn="l"/>
                <a:tab pos="5661025" algn="l"/>
              </a:tabLst>
            </a:pPr>
            <a:r>
              <a:rPr lang="zh-CN" sz="1800" dirty="0">
                <a:cs typeface="Times New Roman" pitchFamily="18" charset="0"/>
              </a:rPr>
              <a:t>一般的配置是每</a:t>
            </a:r>
            <a:r>
              <a:rPr lang="zh-CN" altLang="zh-CN" sz="1800" dirty="0">
                <a:cs typeface="Times New Roman" pitchFamily="18" charset="0"/>
              </a:rPr>
              <a:t>30</a:t>
            </a:r>
            <a:r>
              <a:rPr lang="zh-CN" sz="1800" dirty="0">
                <a:cs typeface="Times New Roman" pitchFamily="18" charset="0"/>
              </a:rPr>
              <a:t>秒钟交换一次距离向量</a:t>
            </a:r>
          </a:p>
          <a:p>
            <a:pPr eaLnBrk="1" hangingPunct="1">
              <a:lnSpc>
                <a:spcPct val="130000"/>
              </a:lnSpc>
              <a:tabLst>
                <a:tab pos="2171700" algn="l"/>
                <a:tab pos="5661025" algn="l"/>
              </a:tabLst>
            </a:pPr>
            <a:r>
              <a:rPr lang="zh-CN" sz="1800" dirty="0">
                <a:cs typeface="Times New Roman" pitchFamily="18" charset="0"/>
              </a:rPr>
              <a:t>如果持续</a:t>
            </a:r>
            <a:r>
              <a:rPr lang="zh-CN" altLang="zh-CN" sz="1800" dirty="0">
                <a:cs typeface="Times New Roman" pitchFamily="18" charset="0"/>
              </a:rPr>
              <a:t>3</a:t>
            </a:r>
            <a:r>
              <a:rPr lang="zh-CN" sz="1800" dirty="0">
                <a:cs typeface="Times New Roman" pitchFamily="18" charset="0"/>
              </a:rPr>
              <a:t>分钟没有收到某个路由线路的更新，则认为该路由线路失效。</a:t>
            </a:r>
          </a:p>
          <a:p>
            <a:pPr eaLnBrk="1" hangingPunct="1">
              <a:lnSpc>
                <a:spcPct val="130000"/>
              </a:lnSpc>
              <a:tabLst>
                <a:tab pos="2171700" algn="l"/>
                <a:tab pos="5661025" algn="l"/>
              </a:tabLst>
            </a:pPr>
            <a:r>
              <a:rPr lang="zh-CN" sz="1800" dirty="0">
                <a:cs typeface="Times New Roman" pitchFamily="18" charset="0"/>
              </a:rPr>
              <a:t>使用</a:t>
            </a:r>
            <a:r>
              <a:rPr lang="zh-CN" altLang="zh-CN" sz="1800" dirty="0">
                <a:cs typeface="Times New Roman" pitchFamily="18" charset="0"/>
              </a:rPr>
              <a:t>Split Horizon</a:t>
            </a:r>
            <a:r>
              <a:rPr lang="zh-CN" sz="1800" dirty="0">
                <a:cs typeface="Times New Roman" pitchFamily="18" charset="0"/>
              </a:rPr>
              <a:t>或</a:t>
            </a:r>
            <a:r>
              <a:rPr lang="zh-CN" altLang="zh-CN" sz="1800" dirty="0">
                <a:cs typeface="Times New Roman" pitchFamily="18" charset="0"/>
              </a:rPr>
              <a:t>Poisoned Reverse</a:t>
            </a:r>
            <a:r>
              <a:rPr lang="zh-CN" sz="1800" dirty="0">
                <a:cs typeface="Times New Roman" pitchFamily="18" charset="0"/>
              </a:rPr>
              <a:t>技术来解决</a:t>
            </a:r>
            <a:r>
              <a:rPr lang="zh-CN" altLang="zh-CN" sz="1800" dirty="0">
                <a:cs typeface="Times New Roman" pitchFamily="18" charset="0"/>
              </a:rPr>
              <a:t>Count-to-Infinity Problem.</a:t>
            </a:r>
          </a:p>
        </p:txBody>
      </p:sp>
      <p:sp>
        <p:nvSpPr>
          <p:cNvPr id="5" name="Rectangle 2"/>
          <p:cNvSpPr txBox="1">
            <a:spLocks noChangeArrowheads="1"/>
          </p:cNvSpPr>
          <p:nvPr/>
        </p:nvSpPr>
        <p:spPr>
          <a:xfrm>
            <a:off x="914400" y="191143"/>
            <a:ext cx="6515120" cy="461665"/>
          </a:xfrm>
          <a:prstGeom prst="rect">
            <a:avLst/>
          </a:prstGeom>
        </p:spPr>
        <p:txBody>
          <a:bodyPr vert="horz" wrap="square" lIns="91440" tIns="45720" rIns="91440" bIns="4572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zh-CN" sz="2400" b="1" dirty="0">
                <a:latin typeface="微软雅黑" pitchFamily="34" charset="-122"/>
                <a:ea typeface="微软雅黑" pitchFamily="34" charset="-122"/>
                <a:cs typeface="+mj-cs"/>
              </a:rPr>
              <a:t>RIP — </a:t>
            </a:r>
            <a:r>
              <a:rPr lang="zh-CN" altLang="en-US" sz="2400" b="1" dirty="0">
                <a:latin typeface="微软雅黑" pitchFamily="34" charset="-122"/>
                <a:ea typeface="微软雅黑" pitchFamily="34" charset="-122"/>
                <a:cs typeface="+mj-cs"/>
              </a:rPr>
              <a:t>概览</a:t>
            </a:r>
            <a:endParaRPr kumimoji="0" lang="zh-CN" altLang="en-US"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j-cs"/>
            </a:endParaRPr>
          </a:p>
        </p:txBody>
      </p:sp>
    </p:spTree>
    <p:extLst>
      <p:ext uri="{BB962C8B-B14F-4D97-AF65-F5344CB8AC3E}">
        <p14:creationId xmlns:p14="http://schemas.microsoft.com/office/powerpoint/2010/main" val="15441253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3"/>
          <p:cNvSpPr>
            <a:spLocks noGrp="1" noChangeArrowheads="1"/>
          </p:cNvSpPr>
          <p:nvPr>
            <p:ph type="body" idx="1"/>
          </p:nvPr>
        </p:nvSpPr>
        <p:spPr>
          <a:xfrm>
            <a:off x="179512" y="1071552"/>
            <a:ext cx="6678504" cy="3501614"/>
          </a:xfrm>
          <a:noFill/>
        </p:spPr>
        <p:txBody>
          <a:bodyPr lIns="91433" tIns="45717" rIns="91433" bIns="45717">
            <a:normAutofit/>
          </a:bodyPr>
          <a:lstStyle/>
          <a:p>
            <a:pPr eaLnBrk="1" hangingPunct="1">
              <a:lnSpc>
                <a:spcPct val="120000"/>
              </a:lnSpc>
              <a:tabLst>
                <a:tab pos="2171700" algn="l"/>
                <a:tab pos="5661025" algn="l"/>
              </a:tabLst>
            </a:pPr>
            <a:r>
              <a:rPr lang="zh-CN" altLang="zh-CN" sz="1800" dirty="0">
                <a:cs typeface="Times New Roman" pitchFamily="18" charset="0"/>
              </a:rPr>
              <a:t>RIP-1</a:t>
            </a:r>
            <a:r>
              <a:rPr lang="zh-CN" sz="1800" dirty="0">
                <a:cs typeface="Times New Roman" pitchFamily="18" charset="0"/>
              </a:rPr>
              <a:t>和</a:t>
            </a:r>
            <a:r>
              <a:rPr lang="zh-CN" altLang="zh-CN" sz="1800" dirty="0">
                <a:cs typeface="Times New Roman" pitchFamily="18" charset="0"/>
              </a:rPr>
              <a:t>RIP-2</a:t>
            </a:r>
            <a:r>
              <a:rPr lang="zh-CN" sz="1800" dirty="0">
                <a:cs typeface="Times New Roman" pitchFamily="18" charset="0"/>
              </a:rPr>
              <a:t>消息都使用</a:t>
            </a:r>
            <a:r>
              <a:rPr lang="zh-CN" altLang="zh-CN" sz="1800" dirty="0">
                <a:cs typeface="Times New Roman" pitchFamily="18" charset="0"/>
              </a:rPr>
              <a:t>UDP</a:t>
            </a:r>
            <a:r>
              <a:rPr lang="zh-CN" sz="1800" dirty="0">
                <a:cs typeface="Times New Roman" pitchFamily="18" charset="0"/>
              </a:rPr>
              <a:t>协议来传送，</a:t>
            </a:r>
            <a:r>
              <a:rPr lang="zh-CN" altLang="zh-CN" sz="1800" dirty="0">
                <a:cs typeface="Times New Roman" pitchFamily="18" charset="0"/>
              </a:rPr>
              <a:t>UDP</a:t>
            </a:r>
            <a:r>
              <a:rPr lang="zh-CN" sz="1800" dirty="0">
                <a:cs typeface="Times New Roman" pitchFamily="18" charset="0"/>
              </a:rPr>
              <a:t>端口号为</a:t>
            </a:r>
            <a:r>
              <a:rPr lang="zh-CN" altLang="zh-CN" sz="1800" dirty="0">
                <a:solidFill>
                  <a:srgbClr val="FF0000"/>
                </a:solidFill>
                <a:cs typeface="Times New Roman" pitchFamily="18" charset="0"/>
              </a:rPr>
              <a:t>520</a:t>
            </a:r>
            <a:r>
              <a:rPr lang="zh-CN" sz="1800" dirty="0">
                <a:cs typeface="Times New Roman" pitchFamily="18" charset="0"/>
              </a:rPr>
              <a:t>。</a:t>
            </a:r>
          </a:p>
          <a:p>
            <a:pPr eaLnBrk="1" hangingPunct="1">
              <a:lnSpc>
                <a:spcPct val="120000"/>
              </a:lnSpc>
              <a:tabLst>
                <a:tab pos="2171700" algn="l"/>
                <a:tab pos="5661025" algn="l"/>
              </a:tabLst>
            </a:pPr>
            <a:r>
              <a:rPr lang="zh-CN" altLang="zh-CN" sz="1800" dirty="0">
                <a:cs typeface="Times New Roman" pitchFamily="18" charset="0"/>
              </a:rPr>
              <a:t>RIP-1</a:t>
            </a:r>
            <a:r>
              <a:rPr lang="zh-CN" sz="1800" dirty="0">
                <a:cs typeface="Times New Roman" pitchFamily="18" charset="0"/>
              </a:rPr>
              <a:t>在</a:t>
            </a:r>
            <a:r>
              <a:rPr lang="zh-CN" altLang="zh-CN" sz="1800" dirty="0">
                <a:cs typeface="Times New Roman" pitchFamily="18" charset="0"/>
              </a:rPr>
              <a:t>IP</a:t>
            </a:r>
            <a:r>
              <a:rPr lang="zh-CN" sz="1800" dirty="0">
                <a:cs typeface="Times New Roman" pitchFamily="18" charset="0"/>
              </a:rPr>
              <a:t>层使用广播来发布距离向量</a:t>
            </a:r>
          </a:p>
          <a:p>
            <a:pPr eaLnBrk="1" hangingPunct="1">
              <a:lnSpc>
                <a:spcPct val="120000"/>
              </a:lnSpc>
              <a:tabLst>
                <a:tab pos="2171700" algn="l"/>
                <a:tab pos="5661025" algn="l"/>
              </a:tabLst>
            </a:pPr>
            <a:r>
              <a:rPr lang="zh-CN" altLang="zh-CN" sz="1800" dirty="0">
                <a:cs typeface="Times New Roman" pitchFamily="18" charset="0"/>
              </a:rPr>
              <a:t>RIP-2</a:t>
            </a:r>
            <a:r>
              <a:rPr lang="zh-CN" sz="1800" dirty="0">
                <a:cs typeface="Times New Roman" pitchFamily="18" charset="0"/>
              </a:rPr>
              <a:t>在</a:t>
            </a:r>
            <a:r>
              <a:rPr lang="zh-CN" altLang="zh-CN" sz="1800" dirty="0">
                <a:cs typeface="Times New Roman" pitchFamily="18" charset="0"/>
              </a:rPr>
              <a:t>IP</a:t>
            </a:r>
            <a:r>
              <a:rPr lang="zh-CN" sz="1800" dirty="0">
                <a:cs typeface="Times New Roman" pitchFamily="18" charset="0"/>
              </a:rPr>
              <a:t>层使用广播或组播来发布距离向量</a:t>
            </a:r>
          </a:p>
          <a:p>
            <a:pPr marL="684000" lvl="1" indent="-285750" eaLnBrk="1" hangingPunct="1">
              <a:lnSpc>
                <a:spcPct val="120000"/>
              </a:lnSpc>
              <a:tabLst>
                <a:tab pos="2171700" algn="l"/>
                <a:tab pos="5661025" algn="l"/>
              </a:tabLst>
            </a:pPr>
            <a:r>
              <a:rPr lang="zh-CN" sz="1800" dirty="0">
                <a:cs typeface="Times New Roman" pitchFamily="18" charset="0"/>
              </a:rPr>
              <a:t>组播</a:t>
            </a:r>
            <a:r>
              <a:rPr lang="zh-CN" altLang="zh-CN" sz="1800" dirty="0">
                <a:cs typeface="Times New Roman" pitchFamily="18" charset="0"/>
              </a:rPr>
              <a:t>IP</a:t>
            </a:r>
            <a:r>
              <a:rPr lang="zh-CN" sz="1800" dirty="0">
                <a:cs typeface="Times New Roman" pitchFamily="18" charset="0"/>
              </a:rPr>
              <a:t>地址为</a:t>
            </a:r>
            <a:r>
              <a:rPr lang="zh-CN" altLang="zh-CN" sz="1800" dirty="0">
                <a:solidFill>
                  <a:srgbClr val="FF0000"/>
                </a:solidFill>
                <a:cs typeface="Times New Roman" pitchFamily="18" charset="0"/>
              </a:rPr>
              <a:t>224.0.0.9</a:t>
            </a:r>
          </a:p>
          <a:p>
            <a:pPr eaLnBrk="1" hangingPunct="1">
              <a:lnSpc>
                <a:spcPct val="120000"/>
              </a:lnSpc>
              <a:tabLst>
                <a:tab pos="2171700" algn="l"/>
                <a:tab pos="5661025" algn="l"/>
              </a:tabLst>
            </a:pPr>
            <a:r>
              <a:rPr lang="zh-CN" altLang="zh-CN" sz="1800" dirty="0">
                <a:cs typeface="Times New Roman" pitchFamily="18" charset="0"/>
              </a:rPr>
              <a:t>RIP</a:t>
            </a:r>
            <a:r>
              <a:rPr lang="zh-CN" sz="1800" dirty="0">
                <a:cs typeface="Times New Roman" pitchFamily="18" charset="0"/>
              </a:rPr>
              <a:t>共使用两种消息类型</a:t>
            </a:r>
          </a:p>
          <a:p>
            <a:pPr marL="684000" lvl="1" indent="-285750" eaLnBrk="1" hangingPunct="1">
              <a:lnSpc>
                <a:spcPct val="120000"/>
              </a:lnSpc>
              <a:tabLst>
                <a:tab pos="2171700" algn="l"/>
                <a:tab pos="5661025" algn="l"/>
              </a:tabLst>
            </a:pPr>
            <a:r>
              <a:rPr lang="zh-CN" altLang="zh-CN" sz="1800" dirty="0">
                <a:cs typeface="Times New Roman" pitchFamily="18" charset="0"/>
              </a:rPr>
              <a:t>RIP Request: </a:t>
            </a:r>
            <a:r>
              <a:rPr lang="zh-CN" sz="1800" dirty="0">
                <a:cs typeface="Times New Roman" pitchFamily="18" charset="0"/>
              </a:rPr>
              <a:t>用于向邻居节点请求距离向量更新。</a:t>
            </a:r>
            <a:endParaRPr lang="en-US" altLang="zh-CN" sz="1800" dirty="0">
              <a:cs typeface="Times New Roman" pitchFamily="18" charset="0"/>
            </a:endParaRPr>
          </a:p>
          <a:p>
            <a:pPr marL="684000" lvl="1" indent="-285750" eaLnBrk="1" hangingPunct="1">
              <a:lnSpc>
                <a:spcPct val="120000"/>
              </a:lnSpc>
              <a:tabLst>
                <a:tab pos="2171700" algn="l"/>
                <a:tab pos="5661025" algn="l"/>
              </a:tabLst>
            </a:pPr>
            <a:r>
              <a:rPr lang="zh-CN" altLang="zh-CN" sz="1800" dirty="0">
                <a:cs typeface="Times New Roman" pitchFamily="18" charset="0"/>
              </a:rPr>
              <a:t>RIP Response: </a:t>
            </a:r>
            <a:r>
              <a:rPr lang="zh-CN" sz="1800" dirty="0">
                <a:cs typeface="Times New Roman" pitchFamily="18" charset="0"/>
              </a:rPr>
              <a:t>用于向邻居节点发送距离向量更新。</a:t>
            </a:r>
          </a:p>
        </p:txBody>
      </p:sp>
      <p:sp>
        <p:nvSpPr>
          <p:cNvPr id="5" name="Rectangle 2"/>
          <p:cNvSpPr txBox="1">
            <a:spLocks noChangeArrowheads="1"/>
          </p:cNvSpPr>
          <p:nvPr/>
        </p:nvSpPr>
        <p:spPr>
          <a:xfrm>
            <a:off x="914400" y="191143"/>
            <a:ext cx="6515120" cy="461665"/>
          </a:xfrm>
          <a:prstGeom prst="rect">
            <a:avLst/>
          </a:prstGeom>
        </p:spPr>
        <p:txBody>
          <a:bodyPr vert="horz" wrap="square" lIns="91440" tIns="45720" rIns="91440" bIns="4572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zh-CN" sz="2400" b="1" dirty="0">
                <a:latin typeface="微软雅黑" pitchFamily="34" charset="-122"/>
                <a:ea typeface="微软雅黑" pitchFamily="34" charset="-122"/>
                <a:cs typeface="+mj-cs"/>
              </a:rPr>
              <a:t>RIP — </a:t>
            </a:r>
            <a:r>
              <a:rPr lang="zh-CN" altLang="en-US" sz="2400" b="1" dirty="0">
                <a:latin typeface="微软雅黑" pitchFamily="34" charset="-122"/>
                <a:ea typeface="微软雅黑" pitchFamily="34" charset="-122"/>
                <a:cs typeface="+mj-cs"/>
              </a:rPr>
              <a:t>消息（</a:t>
            </a:r>
            <a:r>
              <a:rPr lang="en-US" altLang="zh-CN" sz="2400" b="1" dirty="0">
                <a:latin typeface="微软雅黑" pitchFamily="34" charset="-122"/>
                <a:ea typeface="微软雅黑" pitchFamily="34" charset="-122"/>
                <a:cs typeface="+mj-cs"/>
              </a:rPr>
              <a:t>Messages</a:t>
            </a:r>
            <a:r>
              <a:rPr lang="zh-CN" altLang="en-US" sz="2400" b="1" dirty="0">
                <a:latin typeface="微软雅黑" pitchFamily="34" charset="-122"/>
                <a:ea typeface="微软雅黑" pitchFamily="34" charset="-122"/>
                <a:cs typeface="+mj-cs"/>
              </a:rPr>
              <a:t>）</a:t>
            </a:r>
            <a:endParaRPr kumimoji="0" lang="zh-CN" altLang="en-US"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j-cs"/>
            </a:endParaRPr>
          </a:p>
        </p:txBody>
      </p:sp>
    </p:spTree>
    <p:extLst>
      <p:ext uri="{BB962C8B-B14F-4D97-AF65-F5344CB8AC3E}">
        <p14:creationId xmlns:p14="http://schemas.microsoft.com/office/powerpoint/2010/main" val="8242517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64" name="Object 3"/>
          <p:cNvGraphicFramePr>
            <a:graphicFrameLocks noChangeAspect="1"/>
          </p:cNvGraphicFramePr>
          <p:nvPr>
            <p:extLst>
              <p:ext uri="{D42A27DB-BD31-4B8C-83A1-F6EECF244321}">
                <p14:modId xmlns:p14="http://schemas.microsoft.com/office/powerpoint/2010/main" val="3154679341"/>
              </p:ext>
            </p:extLst>
          </p:nvPr>
        </p:nvGraphicFramePr>
        <p:xfrm>
          <a:off x="285720" y="1000114"/>
          <a:ext cx="6786609" cy="3720646"/>
        </p:xfrm>
        <a:graphic>
          <a:graphicData uri="http://schemas.openxmlformats.org/presentationml/2006/ole">
            <mc:AlternateContent xmlns:mc="http://schemas.openxmlformats.org/markup-compatibility/2006">
              <mc:Choice xmlns:v="urn:schemas-microsoft-com:vml" Requires="v">
                <p:oleObj spid="_x0000_s5211" r:id="rId3" imgW="9649200" imgH="5809278" progId="">
                  <p:embed/>
                </p:oleObj>
              </mc:Choice>
              <mc:Fallback>
                <p:oleObj r:id="rId3" imgW="9649200" imgH="5809278" progId="">
                  <p:embed/>
                  <p:pic>
                    <p:nvPicPr>
                      <p:cNvPr id="0" name="Picture 8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20" y="1000114"/>
                        <a:ext cx="6786609" cy="37206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916" name="AutoShape 4"/>
          <p:cNvSpPr>
            <a:spLocks/>
          </p:cNvSpPr>
          <p:nvPr/>
        </p:nvSpPr>
        <p:spPr bwMode="auto">
          <a:xfrm>
            <a:off x="6072198" y="1335285"/>
            <a:ext cx="857256" cy="307771"/>
          </a:xfrm>
          <a:prstGeom prst="accentCallout1">
            <a:avLst>
              <a:gd name="adj1" fmla="val 28917"/>
              <a:gd name="adj2" fmla="val -6185"/>
              <a:gd name="adj3" fmla="val 192887"/>
              <a:gd name="adj4" fmla="val -220779"/>
            </a:avLst>
          </a:prstGeom>
          <a:solidFill>
            <a:srgbClr val="FFFF99"/>
          </a:solidFill>
          <a:ln w="2857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3" tIns="45717" rIns="91433" bIns="45717">
            <a:spAutoFit/>
          </a:bodyPr>
          <a:lstStyle/>
          <a:p>
            <a:pPr eaLnBrk="0" hangingPunct="0"/>
            <a:r>
              <a:rPr lang="zh-CN" altLang="zh-CN" sz="1400" dirty="0">
                <a:latin typeface="微软雅黑" panose="020B0503020204020204" pitchFamily="34" charset="-122"/>
                <a:ea typeface="微软雅黑" panose="020B0503020204020204" pitchFamily="34" charset="-122"/>
              </a:rPr>
              <a:t>2: RIP-2</a:t>
            </a:r>
          </a:p>
        </p:txBody>
      </p:sp>
      <p:sp>
        <p:nvSpPr>
          <p:cNvPr id="38917" name="AutoShape 5"/>
          <p:cNvSpPr>
            <a:spLocks/>
          </p:cNvSpPr>
          <p:nvPr/>
        </p:nvSpPr>
        <p:spPr bwMode="auto">
          <a:xfrm>
            <a:off x="642910" y="1548470"/>
            <a:ext cx="1233877" cy="523214"/>
          </a:xfrm>
          <a:prstGeom prst="accentCallout1">
            <a:avLst>
              <a:gd name="adj1" fmla="val 5861"/>
              <a:gd name="adj2" fmla="val 104801"/>
              <a:gd name="adj3" fmla="val 73537"/>
              <a:gd name="adj4" fmla="val 200439"/>
            </a:avLst>
          </a:prstGeom>
          <a:solidFill>
            <a:srgbClr val="FFFF99"/>
          </a:solidFill>
          <a:ln w="2857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3" tIns="45717" rIns="91433" bIns="45717">
            <a:spAutoFit/>
          </a:bodyPr>
          <a:lstStyle/>
          <a:p>
            <a:pPr eaLnBrk="0" hangingPunct="0"/>
            <a:r>
              <a:rPr lang="zh-CN" altLang="zh-CN" sz="1400" dirty="0">
                <a:latin typeface="微软雅黑" panose="020B0503020204020204" pitchFamily="34" charset="-122"/>
                <a:ea typeface="微软雅黑" panose="020B0503020204020204" pitchFamily="34" charset="-122"/>
              </a:rPr>
              <a:t>1: request</a:t>
            </a:r>
            <a:br>
              <a:rPr lang="zh-CN" altLang="zh-CN" sz="1400" dirty="0">
                <a:latin typeface="微软雅黑" panose="020B0503020204020204" pitchFamily="34" charset="-122"/>
                <a:ea typeface="微软雅黑" panose="020B0503020204020204" pitchFamily="34" charset="-122"/>
              </a:rPr>
            </a:br>
            <a:r>
              <a:rPr lang="zh-CN" altLang="zh-CN" sz="1400" dirty="0">
                <a:latin typeface="微软雅黑" panose="020B0503020204020204" pitchFamily="34" charset="-122"/>
                <a:ea typeface="微软雅黑" panose="020B0503020204020204" pitchFamily="34" charset="-122"/>
              </a:rPr>
              <a:t>2: response</a:t>
            </a:r>
          </a:p>
        </p:txBody>
      </p:sp>
      <p:sp>
        <p:nvSpPr>
          <p:cNvPr id="38918" name="Text Box 6"/>
          <p:cNvSpPr txBox="1">
            <a:spLocks noChangeArrowheads="1"/>
          </p:cNvSpPr>
          <p:nvPr/>
        </p:nvSpPr>
        <p:spPr bwMode="auto">
          <a:xfrm>
            <a:off x="296223" y="4000510"/>
            <a:ext cx="2418389" cy="523214"/>
          </a:xfrm>
          <a:prstGeom prst="rect">
            <a:avLst/>
          </a:prstGeom>
          <a:solidFill>
            <a:srgbClr val="00FFFF"/>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3" tIns="45717" rIns="91433" bIns="45717">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spcAft>
                <a:spcPts val="1000"/>
              </a:spcAft>
            </a:pPr>
            <a:r>
              <a:rPr lang="zh-CN" sz="1400" dirty="0">
                <a:latin typeface="微软雅黑" panose="020B0503020204020204" pitchFamily="34" charset="-122"/>
                <a:ea typeface="微软雅黑" panose="020B0503020204020204" pitchFamily="34" charset="-122"/>
              </a:rPr>
              <a:t>一个</a:t>
            </a:r>
            <a:r>
              <a:rPr lang="zh-CN" altLang="zh-CN" sz="1400" dirty="0">
                <a:latin typeface="微软雅黑" panose="020B0503020204020204" pitchFamily="34" charset="-122"/>
                <a:ea typeface="微软雅黑" panose="020B0503020204020204" pitchFamily="34" charset="-122"/>
              </a:rPr>
              <a:t>RIP</a:t>
            </a:r>
            <a:r>
              <a:rPr lang="zh-CN" sz="1400" dirty="0">
                <a:latin typeface="微软雅黑" panose="020B0503020204020204" pitchFamily="34" charset="-122"/>
                <a:ea typeface="微软雅黑" panose="020B0503020204020204" pitchFamily="34" charset="-122"/>
              </a:rPr>
              <a:t>消息可以最多容纳</a:t>
            </a:r>
            <a:r>
              <a:rPr lang="zh-CN" altLang="zh-CN" sz="1400" dirty="0">
                <a:latin typeface="微软雅黑" panose="020B0503020204020204" pitchFamily="34" charset="-122"/>
                <a:ea typeface="微软雅黑" panose="020B0503020204020204" pitchFamily="34" charset="-122"/>
              </a:rPr>
              <a:t>25</a:t>
            </a:r>
            <a:r>
              <a:rPr lang="zh-CN" sz="1400" dirty="0">
                <a:latin typeface="微软雅黑" panose="020B0503020204020204" pitchFamily="34" charset="-122"/>
                <a:ea typeface="微软雅黑" panose="020B0503020204020204" pitchFamily="34" charset="-122"/>
              </a:rPr>
              <a:t>个路由表项</a:t>
            </a:r>
          </a:p>
        </p:txBody>
      </p:sp>
      <p:sp>
        <p:nvSpPr>
          <p:cNvPr id="38919" name="AutoShape 7"/>
          <p:cNvSpPr>
            <a:spLocks/>
          </p:cNvSpPr>
          <p:nvPr/>
        </p:nvSpPr>
        <p:spPr bwMode="auto">
          <a:xfrm>
            <a:off x="642910" y="2185395"/>
            <a:ext cx="1176728" cy="307771"/>
          </a:xfrm>
          <a:prstGeom prst="accentCallout1">
            <a:avLst>
              <a:gd name="adj1" fmla="val 12102"/>
              <a:gd name="adj2" fmla="val 102940"/>
              <a:gd name="adj3" fmla="val 64965"/>
              <a:gd name="adj4" fmla="val 176701"/>
            </a:avLst>
          </a:prstGeom>
          <a:solidFill>
            <a:srgbClr val="FFFF99"/>
          </a:solidFill>
          <a:ln w="2857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3" tIns="45717" rIns="91433" bIns="45717">
            <a:spAutoFit/>
          </a:bodyPr>
          <a:lstStyle/>
          <a:p>
            <a:pPr eaLnBrk="0" hangingPunct="0"/>
            <a:r>
              <a:rPr lang="zh-CN" altLang="zh-CN" sz="1400" dirty="0">
                <a:latin typeface="微软雅黑" panose="020B0503020204020204" pitchFamily="34" charset="-122"/>
                <a:ea typeface="微软雅黑" panose="020B0503020204020204" pitchFamily="34" charset="-122"/>
              </a:rPr>
              <a:t>2: for IP</a:t>
            </a:r>
          </a:p>
        </p:txBody>
      </p:sp>
      <p:sp>
        <p:nvSpPr>
          <p:cNvPr id="38920" name="AutoShape 8"/>
          <p:cNvSpPr>
            <a:spLocks/>
          </p:cNvSpPr>
          <p:nvPr/>
        </p:nvSpPr>
        <p:spPr bwMode="auto">
          <a:xfrm>
            <a:off x="642910" y="2645252"/>
            <a:ext cx="1467242" cy="307771"/>
          </a:xfrm>
          <a:prstGeom prst="accentCallout1">
            <a:avLst>
              <a:gd name="adj1" fmla="val 26866"/>
              <a:gd name="adj2" fmla="val 102940"/>
              <a:gd name="adj3" fmla="val 12343"/>
              <a:gd name="adj4" fmla="val 142578"/>
            </a:avLst>
          </a:prstGeom>
          <a:solidFill>
            <a:srgbClr val="FFFF99"/>
          </a:solidFill>
          <a:ln w="2857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3" tIns="45717" rIns="91433" bIns="45717">
            <a:spAutoFit/>
          </a:bodyPr>
          <a:lstStyle/>
          <a:p>
            <a:pPr eaLnBrk="0" hangingPunct="0"/>
            <a:r>
              <a:rPr lang="zh-CN" sz="1400" dirty="0">
                <a:latin typeface="微软雅黑" panose="020B0503020204020204" pitchFamily="34" charset="-122"/>
                <a:ea typeface="微软雅黑" panose="020B0503020204020204" pitchFamily="34" charset="-122"/>
              </a:rPr>
              <a:t>目的网络</a:t>
            </a:r>
            <a:r>
              <a:rPr lang="zh-CN" altLang="zh-CN" sz="1400" dirty="0">
                <a:latin typeface="微软雅黑" panose="020B0503020204020204" pitchFamily="34" charset="-122"/>
                <a:ea typeface="微软雅黑" panose="020B0503020204020204" pitchFamily="34" charset="-122"/>
              </a:rPr>
              <a:t>IP</a:t>
            </a:r>
            <a:r>
              <a:rPr lang="zh-CN" sz="1400" dirty="0">
                <a:latin typeface="微软雅黑" panose="020B0503020204020204" pitchFamily="34" charset="-122"/>
                <a:ea typeface="微软雅黑" panose="020B0503020204020204" pitchFamily="34" charset="-122"/>
              </a:rPr>
              <a:t>地址</a:t>
            </a:r>
          </a:p>
        </p:txBody>
      </p:sp>
      <p:sp>
        <p:nvSpPr>
          <p:cNvPr id="38921" name="AutoShape 9"/>
          <p:cNvSpPr>
            <a:spLocks/>
          </p:cNvSpPr>
          <p:nvPr/>
        </p:nvSpPr>
        <p:spPr bwMode="auto">
          <a:xfrm>
            <a:off x="285720" y="3578703"/>
            <a:ext cx="2286016" cy="307771"/>
          </a:xfrm>
          <a:prstGeom prst="accentCallout1">
            <a:avLst>
              <a:gd name="adj1" fmla="val 28917"/>
              <a:gd name="adj2" fmla="val 102704"/>
              <a:gd name="adj3" fmla="val 17717"/>
              <a:gd name="adj4" fmla="val 113224"/>
            </a:avLst>
          </a:prstGeom>
          <a:solidFill>
            <a:srgbClr val="FFFF99"/>
          </a:solidFill>
          <a:ln w="2857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3" tIns="45717" rIns="91433" bIns="45717">
            <a:spAutoFit/>
          </a:bodyPr>
          <a:lstStyle/>
          <a:p>
            <a:pPr eaLnBrk="0" hangingPunct="0"/>
            <a:r>
              <a:rPr lang="zh-CN" sz="1400" dirty="0">
                <a:latin typeface="微软雅黑" panose="020B0503020204020204" pitchFamily="34" charset="-122"/>
                <a:ea typeface="微软雅黑" panose="020B0503020204020204" pitchFamily="34" charset="-122"/>
              </a:rPr>
              <a:t>距离 </a:t>
            </a:r>
            <a:r>
              <a:rPr lang="zh-CN" altLang="zh-CN" sz="1400" dirty="0">
                <a:latin typeface="微软雅黑" panose="020B0503020204020204" pitchFamily="34" charset="-122"/>
                <a:ea typeface="微软雅黑" panose="020B0503020204020204" pitchFamily="34" charset="-122"/>
              </a:rPr>
              <a:t>(measured in hops)</a:t>
            </a:r>
          </a:p>
        </p:txBody>
      </p:sp>
      <p:sp>
        <p:nvSpPr>
          <p:cNvPr id="38922" name="AutoShape 10"/>
          <p:cNvSpPr>
            <a:spLocks/>
          </p:cNvSpPr>
          <p:nvPr/>
        </p:nvSpPr>
        <p:spPr bwMode="auto">
          <a:xfrm>
            <a:off x="409164" y="3131027"/>
            <a:ext cx="1733944" cy="307771"/>
          </a:xfrm>
          <a:prstGeom prst="accentCallout1">
            <a:avLst>
              <a:gd name="adj1" fmla="val 26866"/>
              <a:gd name="adj2" fmla="val 102940"/>
              <a:gd name="adj3" fmla="val -46789"/>
              <a:gd name="adj4" fmla="val 132921"/>
            </a:avLst>
          </a:prstGeom>
          <a:solidFill>
            <a:srgbClr val="FFFF99"/>
          </a:solidFill>
          <a:ln w="2857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3" tIns="45717" rIns="91433" bIns="45717">
            <a:spAutoFit/>
          </a:bodyPr>
          <a:lstStyle/>
          <a:p>
            <a:pPr eaLnBrk="0" hangingPunct="0"/>
            <a:r>
              <a:rPr lang="zh-CN" sz="1400" dirty="0">
                <a:latin typeface="微软雅黑" panose="020B0503020204020204" pitchFamily="34" charset="-122"/>
                <a:ea typeface="微软雅黑" panose="020B0503020204020204" pitchFamily="34" charset="-122"/>
              </a:rPr>
              <a:t>目的网络子网掩码</a:t>
            </a:r>
          </a:p>
        </p:txBody>
      </p:sp>
      <p:sp>
        <p:nvSpPr>
          <p:cNvPr id="12" name="Rectangle 2"/>
          <p:cNvSpPr txBox="1">
            <a:spLocks noChangeArrowheads="1"/>
          </p:cNvSpPr>
          <p:nvPr/>
        </p:nvSpPr>
        <p:spPr>
          <a:xfrm>
            <a:off x="914400" y="191143"/>
            <a:ext cx="6515120" cy="461665"/>
          </a:xfrm>
          <a:prstGeom prst="rect">
            <a:avLst/>
          </a:prstGeom>
        </p:spPr>
        <p:txBody>
          <a:bodyPr vert="horz" wrap="square" lIns="91440" tIns="45720" rIns="91440" bIns="4572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zh-CN" sz="2400" b="1" dirty="0">
                <a:latin typeface="微软雅黑" pitchFamily="34" charset="-122"/>
                <a:ea typeface="微软雅黑" pitchFamily="34" charset="-122"/>
                <a:cs typeface="+mj-cs"/>
              </a:rPr>
              <a:t>RIP — </a:t>
            </a:r>
            <a:r>
              <a:rPr lang="zh-CN" altLang="en-US" sz="2400" b="1" dirty="0">
                <a:latin typeface="微软雅黑" pitchFamily="34" charset="-122"/>
                <a:ea typeface="微软雅黑" pitchFamily="34" charset="-122"/>
                <a:cs typeface="+mj-cs"/>
              </a:rPr>
              <a:t>消息格式</a:t>
            </a:r>
            <a:endParaRPr kumimoji="0" lang="zh-CN" altLang="en-US"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j-cs"/>
            </a:endParaRPr>
          </a:p>
        </p:txBody>
      </p:sp>
    </p:spTree>
    <p:extLst>
      <p:ext uri="{BB962C8B-B14F-4D97-AF65-F5344CB8AC3E}">
        <p14:creationId xmlns:p14="http://schemas.microsoft.com/office/powerpoint/2010/main" val="6122399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89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891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892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892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892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9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6" grpId="0" animBg="1" autoUpdateAnimBg="0"/>
      <p:bldP spid="38917" grpId="0" animBg="1" autoUpdateAnimBg="0"/>
      <p:bldP spid="38918" grpId="0" animBg="1" autoUpdateAnimBg="0"/>
      <p:bldP spid="38919" grpId="0" animBg="1" autoUpdateAnimBg="0"/>
      <p:bldP spid="38920" grpId="0" animBg="1" autoUpdateAnimBg="0"/>
      <p:bldP spid="38921" grpId="0" animBg="1" autoUpdateAnimBg="0"/>
      <p:bldP spid="38922" grpId="0" animBg="1"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3"/>
          <p:cNvSpPr>
            <a:spLocks noGrp="1" noChangeArrowheads="1"/>
          </p:cNvSpPr>
          <p:nvPr>
            <p:ph type="body" sz="half" idx="1"/>
          </p:nvPr>
        </p:nvSpPr>
        <p:spPr>
          <a:xfrm>
            <a:off x="214282" y="1071552"/>
            <a:ext cx="4900574" cy="928694"/>
          </a:xfrm>
          <a:noFill/>
        </p:spPr>
        <p:txBody>
          <a:bodyPr lIns="91433" tIns="45717" rIns="91433" bIns="45717">
            <a:noAutofit/>
          </a:bodyPr>
          <a:lstStyle/>
          <a:p>
            <a:pPr eaLnBrk="1" hangingPunct="1">
              <a:lnSpc>
                <a:spcPct val="90000"/>
              </a:lnSpc>
            </a:pPr>
            <a:r>
              <a:rPr lang="zh-CN" sz="1800" dirty="0"/>
              <a:t>问题</a:t>
            </a:r>
            <a:r>
              <a:rPr lang="zh-CN" altLang="zh-CN" sz="1800" dirty="0"/>
              <a:t>: </a:t>
            </a:r>
            <a:r>
              <a:rPr lang="zh-CN" sz="1800" dirty="0"/>
              <a:t>发送假距离向量</a:t>
            </a:r>
          </a:p>
          <a:p>
            <a:pPr eaLnBrk="1" hangingPunct="1">
              <a:lnSpc>
                <a:spcPct val="90000"/>
              </a:lnSpc>
            </a:pPr>
            <a:r>
              <a:rPr lang="zh-CN" altLang="zh-CN" sz="1800" dirty="0"/>
              <a:t>RIP-1: </a:t>
            </a:r>
            <a:r>
              <a:rPr lang="zh-CN" sz="1800" dirty="0"/>
              <a:t>没有安全措施</a:t>
            </a:r>
          </a:p>
          <a:p>
            <a:pPr eaLnBrk="1" hangingPunct="1">
              <a:lnSpc>
                <a:spcPct val="90000"/>
              </a:lnSpc>
            </a:pPr>
            <a:r>
              <a:rPr lang="zh-CN" altLang="zh-CN" sz="1800" dirty="0"/>
              <a:t>RIP-2: </a:t>
            </a:r>
            <a:r>
              <a:rPr lang="zh-CN" sz="1800" dirty="0"/>
              <a:t>提供简单的安全措施</a:t>
            </a:r>
          </a:p>
        </p:txBody>
      </p:sp>
      <p:graphicFrame>
        <p:nvGraphicFramePr>
          <p:cNvPr id="41989" name="Object 4"/>
          <p:cNvGraphicFramePr>
            <a:graphicFrameLocks noGrp="1" noChangeAspect="1"/>
          </p:cNvGraphicFramePr>
          <p:nvPr>
            <p:ph sz="half" idx="2"/>
            <p:extLst>
              <p:ext uri="{D42A27DB-BD31-4B8C-83A1-F6EECF244321}">
                <p14:modId xmlns:p14="http://schemas.microsoft.com/office/powerpoint/2010/main" val="1027381194"/>
              </p:ext>
            </p:extLst>
          </p:nvPr>
        </p:nvGraphicFramePr>
        <p:xfrm>
          <a:off x="142844" y="2021027"/>
          <a:ext cx="5973902" cy="2647232"/>
        </p:xfrm>
        <a:graphic>
          <a:graphicData uri="http://schemas.openxmlformats.org/presentationml/2006/ole">
            <mc:AlternateContent xmlns:mc="http://schemas.openxmlformats.org/markup-compatibility/2006">
              <mc:Choice xmlns:v="urn:schemas-microsoft-com:vml" Requires="v">
                <p:oleObj spid="_x0000_s6235" r:id="rId3" imgW="9822180" imgH="5803392" progId="">
                  <p:embed/>
                </p:oleObj>
              </mc:Choice>
              <mc:Fallback>
                <p:oleObj r:id="rId3" imgW="9822180" imgH="5803392" progId="">
                  <p:embed/>
                  <p:pic>
                    <p:nvPicPr>
                      <p:cNvPr id="0" name="Picture 81"/>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844" y="2021027"/>
                        <a:ext cx="5973902" cy="26472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9941" name="AutoShape 5"/>
          <p:cNvSpPr>
            <a:spLocks/>
          </p:cNvSpPr>
          <p:nvPr/>
        </p:nvSpPr>
        <p:spPr bwMode="auto">
          <a:xfrm>
            <a:off x="5508104" y="2021027"/>
            <a:ext cx="1269349" cy="523214"/>
          </a:xfrm>
          <a:prstGeom prst="accentCallout1">
            <a:avLst>
              <a:gd name="adj1" fmla="val 17060"/>
              <a:gd name="adj2" fmla="val -4000"/>
              <a:gd name="adj3" fmla="val 193309"/>
              <a:gd name="adj4" fmla="val -26628"/>
            </a:avLst>
          </a:prstGeom>
          <a:solidFill>
            <a:srgbClr val="FFFF99"/>
          </a:solidFill>
          <a:ln w="2857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3" tIns="45717" rIns="91433" bIns="45717">
            <a:spAutoFit/>
          </a:bodyPr>
          <a:lstStyle/>
          <a:p>
            <a:pPr eaLnBrk="0" hangingPunct="0"/>
            <a:r>
              <a:rPr lang="zh-CN" sz="1400" dirty="0">
                <a:latin typeface="微软雅黑" panose="020B0503020204020204" pitchFamily="34" charset="-122"/>
                <a:ea typeface="微软雅黑" panose="020B0503020204020204" pitchFamily="34" charset="-122"/>
              </a:rPr>
              <a:t>仅有一种选择</a:t>
            </a:r>
          </a:p>
          <a:p>
            <a:pPr eaLnBrk="0" hangingPunct="0"/>
            <a:r>
              <a:rPr lang="zh-CN" altLang="zh-CN" sz="1400" dirty="0">
                <a:latin typeface="微软雅黑" panose="020B0503020204020204" pitchFamily="34" charset="-122"/>
                <a:ea typeface="微软雅黑" panose="020B0503020204020204" pitchFamily="34" charset="-122"/>
              </a:rPr>
              <a:t>2:  password</a:t>
            </a:r>
          </a:p>
        </p:txBody>
      </p:sp>
      <p:sp>
        <p:nvSpPr>
          <p:cNvPr id="39942" name="AutoShape 6"/>
          <p:cNvSpPr>
            <a:spLocks/>
          </p:cNvSpPr>
          <p:nvPr/>
        </p:nvSpPr>
        <p:spPr bwMode="auto">
          <a:xfrm>
            <a:off x="315930" y="3760138"/>
            <a:ext cx="1540795" cy="954101"/>
          </a:xfrm>
          <a:prstGeom prst="accentCallout1">
            <a:avLst>
              <a:gd name="adj1" fmla="val 28917"/>
              <a:gd name="adj2" fmla="val 102704"/>
              <a:gd name="adj3" fmla="val -22350"/>
              <a:gd name="adj4" fmla="val 125122"/>
            </a:avLst>
          </a:prstGeom>
          <a:solidFill>
            <a:srgbClr val="FFFF99"/>
          </a:solidFill>
          <a:ln w="2857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3" tIns="45717" rIns="91433" bIns="45717">
            <a:spAutoFit/>
          </a:bodyPr>
          <a:lstStyle/>
          <a:p>
            <a:pPr eaLnBrk="0" hangingPunct="0"/>
            <a:r>
              <a:rPr lang="zh-CN" sz="1400" dirty="0">
                <a:latin typeface="微软雅黑" panose="020B0503020204020204" pitchFamily="34" charset="-122"/>
                <a:ea typeface="微软雅黑" panose="020B0503020204020204" pitchFamily="34" charset="-122"/>
              </a:rPr>
              <a:t>第一个路由表项用于存放明文</a:t>
            </a:r>
            <a:r>
              <a:rPr lang="zh-CN" altLang="zh-CN" sz="1400" dirty="0">
                <a:latin typeface="微软雅黑" panose="020B0503020204020204" pitchFamily="34" charset="-122"/>
                <a:ea typeface="微软雅黑" panose="020B0503020204020204" pitchFamily="34" charset="-122"/>
              </a:rPr>
              <a:t>password (up to 16 bytes)</a:t>
            </a:r>
          </a:p>
        </p:txBody>
      </p:sp>
      <p:sp>
        <p:nvSpPr>
          <p:cNvPr id="39943" name="AutoShape 7"/>
          <p:cNvSpPr>
            <a:spLocks/>
          </p:cNvSpPr>
          <p:nvPr/>
        </p:nvSpPr>
        <p:spPr bwMode="auto">
          <a:xfrm>
            <a:off x="315930" y="2814422"/>
            <a:ext cx="1555106" cy="523214"/>
          </a:xfrm>
          <a:prstGeom prst="accentCallout1">
            <a:avLst>
              <a:gd name="adj1" fmla="val 17060"/>
              <a:gd name="adj2" fmla="val 102801"/>
              <a:gd name="adj3" fmla="val 35132"/>
              <a:gd name="adj4" fmla="val 124022"/>
            </a:avLst>
          </a:prstGeom>
          <a:solidFill>
            <a:srgbClr val="FFFF99"/>
          </a:solidFill>
          <a:ln w="2857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3" tIns="45717" rIns="91433" bIns="45717">
            <a:spAutoFit/>
          </a:bodyPr>
          <a:lstStyle/>
          <a:p>
            <a:pPr eaLnBrk="0" hangingPunct="0"/>
            <a:r>
              <a:rPr lang="zh-CN" sz="1400" dirty="0">
                <a:latin typeface="微软雅黑" panose="020B0503020204020204" pitchFamily="34" charset="-122"/>
                <a:ea typeface="微软雅黑" panose="020B0503020204020204" pitchFamily="34" charset="-122"/>
              </a:rPr>
              <a:t>如果</a:t>
            </a:r>
            <a:r>
              <a:rPr lang="zh-CN" altLang="zh-CN" sz="1400" dirty="0">
                <a:latin typeface="微软雅黑" panose="020B0503020204020204" pitchFamily="34" charset="-122"/>
                <a:ea typeface="微软雅黑" panose="020B0503020204020204" pitchFamily="34" charset="-122"/>
              </a:rPr>
              <a:t>0xffff, </a:t>
            </a:r>
            <a:r>
              <a:rPr lang="zh-CN" sz="1400" dirty="0">
                <a:latin typeface="微软雅黑" panose="020B0503020204020204" pitchFamily="34" charset="-122"/>
                <a:ea typeface="微软雅黑" panose="020B0503020204020204" pitchFamily="34" charset="-122"/>
              </a:rPr>
              <a:t>则为认证信息</a:t>
            </a:r>
          </a:p>
        </p:txBody>
      </p:sp>
      <p:sp>
        <p:nvSpPr>
          <p:cNvPr id="9" name="Rectangle 2"/>
          <p:cNvSpPr txBox="1">
            <a:spLocks noChangeArrowheads="1"/>
          </p:cNvSpPr>
          <p:nvPr/>
        </p:nvSpPr>
        <p:spPr>
          <a:xfrm>
            <a:off x="914400" y="191143"/>
            <a:ext cx="6515120" cy="461665"/>
          </a:xfrm>
          <a:prstGeom prst="rect">
            <a:avLst/>
          </a:prstGeom>
        </p:spPr>
        <p:txBody>
          <a:bodyPr vert="horz" wrap="square" lIns="91440" tIns="45720" rIns="91440" bIns="4572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zh-CN" sz="2400" b="1" dirty="0">
                <a:latin typeface="微软雅黑" pitchFamily="34" charset="-122"/>
                <a:ea typeface="微软雅黑" pitchFamily="34" charset="-122"/>
                <a:cs typeface="+mj-cs"/>
              </a:rPr>
              <a:t>RIP — </a:t>
            </a:r>
            <a:r>
              <a:rPr lang="zh-CN" altLang="en-US" sz="2400" b="1" dirty="0">
                <a:latin typeface="微软雅黑" pitchFamily="34" charset="-122"/>
                <a:ea typeface="微软雅黑" pitchFamily="34" charset="-122"/>
                <a:cs typeface="+mj-cs"/>
              </a:rPr>
              <a:t>安全（</a:t>
            </a:r>
            <a:r>
              <a:rPr lang="en-US" altLang="zh-CN" sz="2400" b="1" dirty="0">
                <a:latin typeface="微软雅黑" pitchFamily="34" charset="-122"/>
                <a:ea typeface="微软雅黑" pitchFamily="34" charset="-122"/>
                <a:cs typeface="+mj-cs"/>
              </a:rPr>
              <a:t>Security</a:t>
            </a:r>
            <a:r>
              <a:rPr lang="zh-CN" altLang="en-US" sz="2400" b="1" dirty="0">
                <a:latin typeface="微软雅黑" pitchFamily="34" charset="-122"/>
                <a:ea typeface="微软雅黑" pitchFamily="34" charset="-122"/>
                <a:cs typeface="+mj-cs"/>
              </a:rPr>
              <a:t>）</a:t>
            </a:r>
            <a:endParaRPr kumimoji="0" lang="zh-CN" altLang="en-US"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j-cs"/>
            </a:endParaRPr>
          </a:p>
        </p:txBody>
      </p:sp>
    </p:spTree>
    <p:extLst>
      <p:ext uri="{BB962C8B-B14F-4D97-AF65-F5344CB8AC3E}">
        <p14:creationId xmlns:p14="http://schemas.microsoft.com/office/powerpoint/2010/main" val="11046293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94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994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99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1" grpId="0" animBg="1" autoUpdateAnimBg="0"/>
      <p:bldP spid="39942" grpId="0" animBg="1" autoUpdateAnimBg="0"/>
      <p:bldP spid="39943" grpId="0" animBg="1"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Grp="1" noChangeArrowheads="1"/>
          </p:cNvSpPr>
          <p:nvPr>
            <p:ph type="title"/>
          </p:nvPr>
        </p:nvSpPr>
        <p:spPr/>
        <p:txBody>
          <a:bodyPr/>
          <a:lstStyle/>
          <a:p>
            <a:pPr eaLnBrk="1" hangingPunct="1"/>
            <a:r>
              <a:rPr lang="zh-CN" dirty="0"/>
              <a:t>路由协议配置</a:t>
            </a:r>
          </a:p>
        </p:txBody>
      </p:sp>
      <p:sp>
        <p:nvSpPr>
          <p:cNvPr id="43012" name="Rectangle 3"/>
          <p:cNvSpPr>
            <a:spLocks noGrp="1" noChangeArrowheads="1"/>
          </p:cNvSpPr>
          <p:nvPr>
            <p:ph type="body" idx="1"/>
          </p:nvPr>
        </p:nvSpPr>
        <p:spPr>
          <a:xfrm>
            <a:off x="214282" y="1071553"/>
            <a:ext cx="6643734" cy="3522674"/>
          </a:xfrm>
        </p:spPr>
        <p:txBody>
          <a:bodyPr>
            <a:normAutofit/>
          </a:bodyPr>
          <a:lstStyle/>
          <a:p>
            <a:pPr eaLnBrk="1" hangingPunct="1"/>
            <a:r>
              <a:rPr lang="zh-CN" sz="1800" dirty="0"/>
              <a:t>静态路由配置</a:t>
            </a:r>
          </a:p>
          <a:p>
            <a:pPr eaLnBrk="1" hangingPunct="1"/>
            <a:endParaRPr lang="zh-CN" altLang="zh-CN" sz="1800" dirty="0"/>
          </a:p>
          <a:p>
            <a:pPr eaLnBrk="1" hangingPunct="1"/>
            <a:r>
              <a:rPr lang="zh-CN" altLang="zh-CN" sz="1800" dirty="0"/>
              <a:t>RIP</a:t>
            </a:r>
            <a:r>
              <a:rPr lang="zh-CN" sz="1800" dirty="0"/>
              <a:t>配置</a:t>
            </a:r>
          </a:p>
        </p:txBody>
      </p:sp>
    </p:spTree>
    <p:extLst>
      <p:ext uri="{BB962C8B-B14F-4D97-AF65-F5344CB8AC3E}">
        <p14:creationId xmlns:p14="http://schemas.microsoft.com/office/powerpoint/2010/main" val="22344540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p:txBody>
          <a:bodyPr/>
          <a:lstStyle/>
          <a:p>
            <a:pPr eaLnBrk="1" hangingPunct="1"/>
            <a:r>
              <a:rPr lang="zh-CN"/>
              <a:t>静态路由配置 </a:t>
            </a:r>
            <a:r>
              <a:rPr lang="zh-CN" altLang="zh-CN">
                <a:latin typeface="Arial" pitchFamily="34" charset="0"/>
              </a:rPr>
              <a:t>—</a:t>
            </a:r>
            <a:r>
              <a:rPr lang="zh-CN" altLang="zh-CN"/>
              <a:t> </a:t>
            </a:r>
            <a:r>
              <a:rPr lang="zh-CN"/>
              <a:t>命令</a:t>
            </a:r>
          </a:p>
        </p:txBody>
      </p:sp>
      <p:sp>
        <p:nvSpPr>
          <p:cNvPr id="44036" name="Rectangle 3"/>
          <p:cNvSpPr>
            <a:spLocks noChangeArrowheads="1"/>
          </p:cNvSpPr>
          <p:nvPr/>
        </p:nvSpPr>
        <p:spPr bwMode="auto">
          <a:xfrm>
            <a:off x="285720" y="4191236"/>
            <a:ext cx="6500858" cy="929485"/>
          </a:xfrm>
          <a:prstGeom prst="rect">
            <a:avLst/>
          </a:prstGeom>
          <a:solidFill>
            <a:srgbClr val="66FFFF">
              <a:alpha val="94901"/>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195263" indent="-195263" algn="just">
              <a:spcBef>
                <a:spcPct val="20000"/>
              </a:spcBef>
              <a:buClr>
                <a:schemeClr val="accent2"/>
              </a:buClr>
              <a:buSzPct val="70000"/>
              <a:buFont typeface="Wingdings" pitchFamily="2" charset="2"/>
              <a:buNone/>
            </a:pPr>
            <a:r>
              <a:rPr lang="zh-CN" sz="1600" dirty="0">
                <a:latin typeface="微软雅黑" panose="020B0503020204020204" pitchFamily="34" charset="-122"/>
                <a:ea typeface="微软雅黑" panose="020B0503020204020204" pitchFamily="34" charset="-122"/>
              </a:rPr>
              <a:t>注意：只有下一跳所属的的接口是点对点（</a:t>
            </a:r>
            <a:r>
              <a:rPr lang="zh-CN" altLang="zh-CN" sz="1600" dirty="0">
                <a:latin typeface="微软雅黑" panose="020B0503020204020204" pitchFamily="34" charset="-122"/>
                <a:ea typeface="微软雅黑" panose="020B0503020204020204" pitchFamily="34" charset="-122"/>
              </a:rPr>
              <a:t>PPP</a:t>
            </a:r>
            <a:r>
              <a:rPr 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HDLC</a:t>
            </a:r>
            <a:r>
              <a:rPr lang="zh-CN" sz="1600" dirty="0">
                <a:latin typeface="微软雅黑" panose="020B0503020204020204" pitchFamily="34" charset="-122"/>
                <a:ea typeface="微软雅黑" panose="020B0503020204020204" pitchFamily="34" charset="-122"/>
              </a:rPr>
              <a:t>）的接</a:t>
            </a:r>
            <a:endParaRPr lang="en-US" altLang="zh-CN" sz="1600" dirty="0">
              <a:latin typeface="微软雅黑" panose="020B0503020204020204" pitchFamily="34" charset="-122"/>
              <a:ea typeface="微软雅黑" panose="020B0503020204020204" pitchFamily="34" charset="-122"/>
            </a:endParaRPr>
          </a:p>
          <a:p>
            <a:pPr marL="195263" indent="-195263" algn="just">
              <a:spcBef>
                <a:spcPct val="20000"/>
              </a:spcBef>
              <a:buClr>
                <a:schemeClr val="accent2"/>
              </a:buClr>
              <a:buSzPct val="70000"/>
              <a:buFont typeface="Wingdings" pitchFamily="2" charset="2"/>
              <a:buNone/>
            </a:pPr>
            <a:r>
              <a:rPr lang="zh-CN" sz="1600" dirty="0">
                <a:latin typeface="微软雅黑" panose="020B0503020204020204" pitchFamily="34" charset="-122"/>
                <a:ea typeface="微软雅黑" panose="020B0503020204020204" pitchFamily="34" charset="-122"/>
              </a:rPr>
              <a:t>口时，才可以填写</a:t>
            </a:r>
            <a:r>
              <a:rPr lang="zh-CN" altLang="zh-CN" sz="1600" dirty="0">
                <a:latin typeface="微软雅黑" panose="020B0503020204020204" pitchFamily="34" charset="-122"/>
                <a:ea typeface="微软雅黑" panose="020B0503020204020204" pitchFamily="34" charset="-122"/>
              </a:rPr>
              <a:t>&lt;interface-name&gt;</a:t>
            </a:r>
            <a:r>
              <a:rPr lang="zh-CN" sz="1600" dirty="0">
                <a:latin typeface="微软雅黑" panose="020B0503020204020204" pitchFamily="34" charset="-122"/>
                <a:ea typeface="微软雅黑" panose="020B0503020204020204" pitchFamily="34" charset="-122"/>
              </a:rPr>
              <a:t>，否则必须填写</a:t>
            </a:r>
            <a:endParaRPr lang="en-US" altLang="zh-CN" sz="1600" dirty="0">
              <a:latin typeface="微软雅黑" panose="020B0503020204020204" pitchFamily="34" charset="-122"/>
              <a:ea typeface="微软雅黑" panose="020B0503020204020204" pitchFamily="34" charset="-122"/>
            </a:endParaRPr>
          </a:p>
          <a:p>
            <a:pPr marL="195263" indent="-195263" algn="just">
              <a:spcBef>
                <a:spcPct val="20000"/>
              </a:spcBef>
              <a:buClr>
                <a:schemeClr val="accent2"/>
              </a:buClr>
              <a:buSzPct val="70000"/>
              <a:buFont typeface="Wingdings" pitchFamily="2" charset="2"/>
              <a:buNone/>
            </a:pPr>
            <a:r>
              <a:rPr lang="zh-CN" altLang="zh-CN" sz="1600" dirty="0">
                <a:latin typeface="微软雅黑" panose="020B0503020204020204" pitchFamily="34" charset="-122"/>
                <a:ea typeface="微软雅黑" panose="020B0503020204020204" pitchFamily="34" charset="-122"/>
              </a:rPr>
              <a:t>&lt;nexthop-address&gt;</a:t>
            </a:r>
            <a:r>
              <a:rPr lang="zh-CN" sz="1600" dirty="0">
                <a:latin typeface="微软雅黑" panose="020B0503020204020204" pitchFamily="34" charset="-122"/>
                <a:ea typeface="微软雅黑" panose="020B0503020204020204" pitchFamily="34" charset="-122"/>
              </a:rPr>
              <a:t>。</a:t>
            </a:r>
          </a:p>
        </p:txBody>
      </p:sp>
      <p:sp>
        <p:nvSpPr>
          <p:cNvPr id="44037" name="Rectangle 4"/>
          <p:cNvSpPr>
            <a:spLocks noChangeArrowheads="1"/>
          </p:cNvSpPr>
          <p:nvPr/>
        </p:nvSpPr>
        <p:spPr bwMode="auto">
          <a:xfrm>
            <a:off x="285721" y="1270948"/>
            <a:ext cx="6500858" cy="1255728"/>
          </a:xfrm>
          <a:prstGeom prst="rect">
            <a:avLst/>
          </a:prstGeom>
          <a:solidFill>
            <a:schemeClr val="bg1">
              <a:alpha val="94901"/>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195263" indent="-195263" algn="just">
              <a:lnSpc>
                <a:spcPct val="140000"/>
              </a:lnSpc>
              <a:spcBef>
                <a:spcPct val="20000"/>
              </a:spcBef>
              <a:buClr>
                <a:schemeClr val="accent2"/>
              </a:buClr>
              <a:buSzPct val="70000"/>
              <a:buFont typeface="Wingdings" pitchFamily="2" charset="2"/>
              <a:buNone/>
            </a:pP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H3C</a:t>
            </a:r>
            <a:r>
              <a:rPr lang="zh-CN" altLang="zh-CN" dirty="0">
                <a:latin typeface="微软雅黑" panose="020B0503020204020204" pitchFamily="34" charset="-122"/>
                <a:ea typeface="微软雅黑" panose="020B0503020204020204" pitchFamily="34" charset="-122"/>
              </a:rPr>
              <a:t>] [undo] </a:t>
            </a:r>
            <a:r>
              <a:rPr lang="en-US" altLang="zh-CN" b="1" dirty="0" err="1">
                <a:latin typeface="微软雅黑" panose="020B0503020204020204" pitchFamily="34" charset="-122"/>
                <a:ea typeface="微软雅黑" panose="020B0503020204020204" pitchFamily="34" charset="-122"/>
              </a:rPr>
              <a:t>ip</a:t>
            </a:r>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route-static</a:t>
            </a:r>
            <a:r>
              <a:rPr lang="en-US" altLang="zh-CN" dirty="0">
                <a:latin typeface="微软雅黑" panose="020B0503020204020204" pitchFamily="34" charset="-122"/>
                <a:ea typeface="微软雅黑" panose="020B0503020204020204" pitchFamily="34" charset="-122"/>
              </a:rPr>
              <a:t> </a:t>
            </a:r>
            <a:r>
              <a:rPr lang="en-US" altLang="zh-CN" i="1" dirty="0" err="1">
                <a:latin typeface="微软雅黑" panose="020B0503020204020204" pitchFamily="34" charset="-122"/>
                <a:ea typeface="微软雅黑" panose="020B0503020204020204" pitchFamily="34" charset="-122"/>
              </a:rPr>
              <a:t>dest</a:t>
            </a:r>
            <a:r>
              <a:rPr lang="en-US" altLang="zh-CN" i="1" dirty="0">
                <a:latin typeface="微软雅黑" panose="020B0503020204020204" pitchFamily="34" charset="-122"/>
                <a:ea typeface="微软雅黑" panose="020B0503020204020204" pitchFamily="34" charset="-122"/>
              </a:rPr>
              <a:t>-address</a:t>
            </a:r>
            <a:r>
              <a:rPr lang="en-US" altLang="zh-CN" dirty="0">
                <a:latin typeface="微软雅黑" panose="020B0503020204020204" pitchFamily="34" charset="-122"/>
                <a:ea typeface="微软雅黑" panose="020B0503020204020204" pitchFamily="34" charset="-122"/>
              </a:rPr>
              <a:t> { </a:t>
            </a:r>
            <a:r>
              <a:rPr lang="en-US" altLang="zh-CN" i="1" dirty="0">
                <a:latin typeface="微软雅黑" panose="020B0503020204020204" pitchFamily="34" charset="-122"/>
                <a:ea typeface="微软雅黑" panose="020B0503020204020204" pitchFamily="34" charset="-122"/>
              </a:rPr>
              <a:t>mask-length </a:t>
            </a:r>
            <a:r>
              <a:rPr lang="en-US" altLang="zh-CN" dirty="0">
                <a:latin typeface="微软雅黑" panose="020B0503020204020204" pitchFamily="34" charset="-122"/>
                <a:ea typeface="微软雅黑" panose="020B0503020204020204" pitchFamily="34" charset="-122"/>
              </a:rPr>
              <a:t>| </a:t>
            </a:r>
            <a:r>
              <a:rPr lang="en-US" altLang="zh-CN" i="1" dirty="0">
                <a:latin typeface="微软雅黑" panose="020B0503020204020204" pitchFamily="34" charset="-122"/>
                <a:ea typeface="微软雅黑" panose="020B0503020204020204" pitchFamily="34" charset="-122"/>
              </a:rPr>
              <a:t>mask</a:t>
            </a:r>
            <a:r>
              <a:rPr lang="en-US" altLang="zh-CN" dirty="0">
                <a:latin typeface="微软雅黑" panose="020B0503020204020204" pitchFamily="34" charset="-122"/>
                <a:ea typeface="微软雅黑" panose="020B0503020204020204" pitchFamily="34" charset="-122"/>
              </a:rPr>
              <a:t> } { </a:t>
            </a:r>
            <a:r>
              <a:rPr lang="en-US" altLang="zh-CN" i="1" dirty="0">
                <a:latin typeface="微软雅黑" panose="020B0503020204020204" pitchFamily="34" charset="-122"/>
                <a:ea typeface="微软雅黑" panose="020B0503020204020204" pitchFamily="34" charset="-122"/>
              </a:rPr>
              <a:t>interface-type</a:t>
            </a:r>
            <a:r>
              <a:rPr lang="en-US" altLang="zh-CN" dirty="0">
                <a:latin typeface="微软雅黑" panose="020B0503020204020204" pitchFamily="34" charset="-122"/>
                <a:ea typeface="微软雅黑" panose="020B0503020204020204" pitchFamily="34" charset="-122"/>
              </a:rPr>
              <a:t> </a:t>
            </a:r>
            <a:r>
              <a:rPr lang="en-US" altLang="zh-CN" i="1" dirty="0">
                <a:latin typeface="微软雅黑" panose="020B0503020204020204" pitchFamily="34" charset="-122"/>
                <a:ea typeface="微软雅黑" panose="020B0503020204020204" pitchFamily="34" charset="-122"/>
              </a:rPr>
              <a:t>interface-number </a:t>
            </a:r>
            <a:r>
              <a:rPr lang="en-US" altLang="zh-CN" dirty="0">
                <a:latin typeface="微软雅黑" panose="020B0503020204020204" pitchFamily="34" charset="-122"/>
                <a:ea typeface="微软雅黑" panose="020B0503020204020204" pitchFamily="34" charset="-122"/>
              </a:rPr>
              <a:t>[ </a:t>
            </a:r>
            <a:r>
              <a:rPr lang="en-US" altLang="zh-CN" i="1" dirty="0">
                <a:latin typeface="微软雅黑" panose="020B0503020204020204" pitchFamily="34" charset="-122"/>
                <a:ea typeface="微软雅黑" panose="020B0503020204020204" pitchFamily="34" charset="-122"/>
              </a:rPr>
              <a:t>next-hop-address </a:t>
            </a:r>
            <a:r>
              <a:rPr lang="en-US" altLang="zh-CN"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 preference </a:t>
            </a:r>
            <a:r>
              <a:rPr lang="zh-CN" altLang="zh-CN" i="1" dirty="0">
                <a:latin typeface="微软雅黑" panose="020B0503020204020204" pitchFamily="34" charset="-122"/>
                <a:ea typeface="微软雅黑" panose="020B0503020204020204" pitchFamily="34" charset="-122"/>
              </a:rPr>
              <a:t>value</a:t>
            </a:r>
            <a:r>
              <a:rPr lang="zh-CN" altLang="zh-CN" dirty="0">
                <a:latin typeface="微软雅黑" panose="020B0503020204020204" pitchFamily="34" charset="-122"/>
                <a:ea typeface="微软雅黑" panose="020B0503020204020204" pitchFamily="34" charset="-122"/>
              </a:rPr>
              <a:t> ]</a:t>
            </a:r>
          </a:p>
        </p:txBody>
      </p:sp>
      <p:sp>
        <p:nvSpPr>
          <p:cNvPr id="44038" name="Rectangle 5"/>
          <p:cNvSpPr>
            <a:spLocks noChangeArrowheads="1"/>
          </p:cNvSpPr>
          <p:nvPr/>
        </p:nvSpPr>
        <p:spPr bwMode="auto">
          <a:xfrm>
            <a:off x="285721" y="882608"/>
            <a:ext cx="6500858" cy="480131"/>
          </a:xfrm>
          <a:prstGeom prst="rect">
            <a:avLst/>
          </a:prstGeom>
          <a:solidFill>
            <a:schemeClr val="bg1">
              <a:alpha val="94901"/>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195263" indent="-195263" algn="just">
              <a:lnSpc>
                <a:spcPct val="140000"/>
              </a:lnSpc>
              <a:spcBef>
                <a:spcPct val="20000"/>
              </a:spcBef>
              <a:buClr>
                <a:schemeClr val="accent2"/>
              </a:buClr>
              <a:buSzPct val="70000"/>
              <a:buFont typeface="Wingdings" pitchFamily="2" charset="2"/>
              <a:buNone/>
            </a:pPr>
            <a:r>
              <a:rPr lang="zh-CN" dirty="0">
                <a:latin typeface="微软雅黑" panose="020B0503020204020204" pitchFamily="34" charset="-122"/>
                <a:ea typeface="微软雅黑" panose="020B0503020204020204" pitchFamily="34" charset="-122"/>
              </a:rPr>
              <a:t>静态路由的配置命令</a:t>
            </a:r>
            <a:r>
              <a:rPr lang="zh-CN" altLang="zh-CN" dirty="0">
                <a:latin typeface="微软雅黑" panose="020B0503020204020204" pitchFamily="34" charset="-122"/>
                <a:ea typeface="微软雅黑" panose="020B0503020204020204" pitchFamily="34" charset="-122"/>
              </a:rPr>
              <a:t>:</a:t>
            </a:r>
          </a:p>
        </p:txBody>
      </p:sp>
      <p:sp>
        <p:nvSpPr>
          <p:cNvPr id="44039" name="Rectangle 6"/>
          <p:cNvSpPr>
            <a:spLocks noChangeArrowheads="1"/>
          </p:cNvSpPr>
          <p:nvPr/>
        </p:nvSpPr>
        <p:spPr bwMode="auto">
          <a:xfrm>
            <a:off x="285721" y="2421925"/>
            <a:ext cx="6500858" cy="1809726"/>
          </a:xfrm>
          <a:prstGeom prst="rect">
            <a:avLst/>
          </a:prstGeom>
          <a:solidFill>
            <a:schemeClr val="bg1">
              <a:alpha val="94901"/>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195263" indent="-195263" algn="just">
              <a:lnSpc>
                <a:spcPct val="140000"/>
              </a:lnSpc>
              <a:spcBef>
                <a:spcPct val="20000"/>
              </a:spcBef>
              <a:buClr>
                <a:schemeClr val="accent2"/>
              </a:buClr>
              <a:buSzPct val="70000"/>
              <a:buFont typeface="Wingdings" pitchFamily="2" charset="2"/>
              <a:buNone/>
            </a:pPr>
            <a:r>
              <a:rPr lang="zh-CN" dirty="0">
                <a:latin typeface="微软雅黑" panose="020B0503020204020204" pitchFamily="34" charset="-122"/>
                <a:ea typeface="微软雅黑" panose="020B0503020204020204" pitchFamily="34" charset="-122"/>
              </a:rPr>
              <a:t>例如：</a:t>
            </a:r>
          </a:p>
          <a:p>
            <a:pPr marL="195263" indent="-195263" algn="just">
              <a:lnSpc>
                <a:spcPct val="140000"/>
              </a:lnSpc>
              <a:spcBef>
                <a:spcPct val="20000"/>
              </a:spcBef>
              <a:buClr>
                <a:schemeClr val="accent2"/>
              </a:buClr>
              <a:buSzPct val="70000"/>
              <a:buFont typeface="Wingdings" pitchFamily="2" charset="2"/>
              <a:buNone/>
            </a:pP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H3C</a:t>
            </a:r>
            <a:r>
              <a:rPr lang="zh-CN" altLang="zh-CN" dirty="0">
                <a:latin typeface="微软雅黑" panose="020B0503020204020204" pitchFamily="34" charset="-122"/>
                <a:ea typeface="微软雅黑" panose="020B0503020204020204" pitchFamily="34" charset="-122"/>
              </a:rPr>
              <a:t>]</a:t>
            </a:r>
            <a:r>
              <a:rPr lang="zh-CN" altLang="zh-CN" b="1"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ip  route-static  129.1.0.0  16  10.0.0.2</a:t>
            </a:r>
          </a:p>
          <a:p>
            <a:pPr marL="195263" indent="-195263" algn="just">
              <a:lnSpc>
                <a:spcPct val="140000"/>
              </a:lnSpc>
              <a:spcBef>
                <a:spcPct val="20000"/>
              </a:spcBef>
              <a:buClr>
                <a:schemeClr val="accent2"/>
              </a:buClr>
              <a:buSzPct val="70000"/>
              <a:buFont typeface="Wingdings" pitchFamily="2" charset="2"/>
              <a:buNone/>
            </a:pP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H3C</a:t>
            </a:r>
            <a:r>
              <a:rPr lang="zh-CN" altLang="zh-CN" dirty="0">
                <a:latin typeface="微软雅黑" panose="020B0503020204020204" pitchFamily="34" charset="-122"/>
                <a:ea typeface="微软雅黑" panose="020B0503020204020204" pitchFamily="34" charset="-122"/>
              </a:rPr>
              <a:t>] ip  route-static  129.1.0.0  255.255.0.0  10.0.0.2</a:t>
            </a:r>
          </a:p>
          <a:p>
            <a:pPr marL="195263" indent="-195263" algn="just">
              <a:lnSpc>
                <a:spcPct val="140000"/>
              </a:lnSpc>
              <a:spcBef>
                <a:spcPct val="20000"/>
              </a:spcBef>
              <a:buClr>
                <a:schemeClr val="accent2"/>
              </a:buClr>
              <a:buSzPct val="70000"/>
              <a:buFont typeface="Wingdings" pitchFamily="2" charset="2"/>
              <a:buNone/>
            </a:pP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H3C</a:t>
            </a:r>
            <a:r>
              <a:rPr lang="zh-CN" altLang="zh-CN" dirty="0">
                <a:latin typeface="微软雅黑" panose="020B0503020204020204" pitchFamily="34" charset="-122"/>
                <a:ea typeface="微软雅黑" panose="020B0503020204020204" pitchFamily="34" charset="-122"/>
              </a:rPr>
              <a:t>] ip  route-static  129.1.0.0  16  Serial  2</a:t>
            </a:r>
          </a:p>
        </p:txBody>
      </p:sp>
    </p:spTree>
    <p:extLst>
      <p:ext uri="{BB962C8B-B14F-4D97-AF65-F5344CB8AC3E}">
        <p14:creationId xmlns:p14="http://schemas.microsoft.com/office/powerpoint/2010/main" val="22332246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ChangeArrowheads="1"/>
          </p:cNvSpPr>
          <p:nvPr>
            <p:ph type="title"/>
          </p:nvPr>
        </p:nvSpPr>
        <p:spPr/>
        <p:txBody>
          <a:bodyPr/>
          <a:lstStyle/>
          <a:p>
            <a:pPr eaLnBrk="1" hangingPunct="1"/>
            <a:r>
              <a:rPr lang="zh-CN" dirty="0"/>
              <a:t>静态路由配置 </a:t>
            </a:r>
            <a:r>
              <a:rPr lang="zh-CN" altLang="zh-CN" dirty="0">
                <a:latin typeface="Arial" pitchFamily="34" charset="0"/>
              </a:rPr>
              <a:t>—</a:t>
            </a:r>
            <a:r>
              <a:rPr lang="zh-CN" altLang="zh-CN" dirty="0"/>
              <a:t> </a:t>
            </a:r>
            <a:r>
              <a:rPr lang="zh-CN" dirty="0"/>
              <a:t>举例</a:t>
            </a:r>
          </a:p>
        </p:txBody>
      </p:sp>
      <p:pic>
        <p:nvPicPr>
          <p:cNvPr id="45060" name="Picture 3" descr="1"/>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4873" y="1107877"/>
            <a:ext cx="2570025" cy="1463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Rectangle 4"/>
          <p:cNvSpPr>
            <a:spLocks noChangeArrowheads="1"/>
          </p:cNvSpPr>
          <p:nvPr/>
        </p:nvSpPr>
        <p:spPr bwMode="auto">
          <a:xfrm>
            <a:off x="5429256" y="832800"/>
            <a:ext cx="156372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spcBef>
                <a:spcPct val="20000"/>
              </a:spcBef>
              <a:buClr>
                <a:schemeClr val="accent1"/>
              </a:buClr>
              <a:buSzPct val="65000"/>
              <a:buFont typeface="Wingdings" pitchFamily="2" charset="2"/>
              <a:buNone/>
            </a:pPr>
            <a:r>
              <a:rPr lang="zh-CN" altLang="zh-CN" sz="1400" b="1" dirty="0">
                <a:latin typeface="微软雅黑" panose="020B0503020204020204" pitchFamily="34" charset="-122"/>
                <a:ea typeface="微软雅黑" panose="020B0503020204020204" pitchFamily="34" charset="-122"/>
              </a:rPr>
              <a:t>129.1.0.0/</a:t>
            </a:r>
            <a:r>
              <a:rPr lang="en-US" altLang="zh-CN" sz="1400" b="1" dirty="0">
                <a:latin typeface="微软雅黑" panose="020B0503020204020204" pitchFamily="34" charset="-122"/>
                <a:ea typeface="微软雅黑" panose="020B0503020204020204" pitchFamily="34" charset="-122"/>
              </a:rPr>
              <a:t> </a:t>
            </a:r>
            <a:r>
              <a:rPr lang="zh-CN" altLang="zh-CN" sz="1400" b="1" dirty="0">
                <a:latin typeface="微软雅黑" panose="020B0503020204020204" pitchFamily="34" charset="-122"/>
                <a:ea typeface="微软雅黑" panose="020B0503020204020204" pitchFamily="34" charset="-122"/>
              </a:rPr>
              <a:t>16</a:t>
            </a:r>
          </a:p>
        </p:txBody>
      </p:sp>
      <p:sp>
        <p:nvSpPr>
          <p:cNvPr id="45062" name="Line 5"/>
          <p:cNvSpPr>
            <a:spLocks noChangeShapeType="1"/>
          </p:cNvSpPr>
          <p:nvPr/>
        </p:nvSpPr>
        <p:spPr bwMode="auto">
          <a:xfrm>
            <a:off x="1252859" y="1621751"/>
            <a:ext cx="625646" cy="134462"/>
          </a:xfrm>
          <a:prstGeom prst="line">
            <a:avLst/>
          </a:prstGeom>
          <a:noFill/>
          <a:ln w="7620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45791" dir="2021404"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5063" name="Line 6"/>
          <p:cNvSpPr>
            <a:spLocks noChangeShapeType="1"/>
          </p:cNvSpPr>
          <p:nvPr/>
        </p:nvSpPr>
        <p:spPr bwMode="auto">
          <a:xfrm flipV="1">
            <a:off x="2714612" y="1921340"/>
            <a:ext cx="2080800" cy="45719"/>
          </a:xfrm>
          <a:prstGeom prst="line">
            <a:avLst/>
          </a:prstGeom>
          <a:noFill/>
          <a:ln w="7620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45791" dir="2021404"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5064" name="Line 7"/>
          <p:cNvSpPr>
            <a:spLocks noChangeShapeType="1"/>
          </p:cNvSpPr>
          <p:nvPr/>
        </p:nvSpPr>
        <p:spPr bwMode="auto">
          <a:xfrm flipV="1">
            <a:off x="1228853" y="2053948"/>
            <a:ext cx="721085" cy="134462"/>
          </a:xfrm>
          <a:prstGeom prst="line">
            <a:avLst/>
          </a:prstGeom>
          <a:noFill/>
          <a:ln w="7620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45791" dir="2021404"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5065" name="Line 8"/>
          <p:cNvSpPr>
            <a:spLocks noChangeShapeType="1"/>
          </p:cNvSpPr>
          <p:nvPr/>
        </p:nvSpPr>
        <p:spPr bwMode="auto">
          <a:xfrm>
            <a:off x="5420973" y="1912694"/>
            <a:ext cx="71700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45791" dir="2021404"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5066" name="Line 9"/>
          <p:cNvSpPr>
            <a:spLocks noChangeShapeType="1"/>
          </p:cNvSpPr>
          <p:nvPr/>
        </p:nvSpPr>
        <p:spPr bwMode="auto">
          <a:xfrm flipH="1">
            <a:off x="6137978" y="1135218"/>
            <a:ext cx="0" cy="185323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45791" dir="2021404"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5067" name="Line 10"/>
          <p:cNvSpPr>
            <a:spLocks noChangeShapeType="1"/>
          </p:cNvSpPr>
          <p:nvPr/>
        </p:nvSpPr>
        <p:spPr bwMode="auto">
          <a:xfrm>
            <a:off x="6143636" y="1836494"/>
            <a:ext cx="53907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45791" dir="2021404" algn="ctr" rotWithShape="0">
                    <a:schemeClr val="bg2"/>
                  </a:outerShdw>
                </a:effectLst>
              </a14:hiddenEffects>
            </a:ext>
          </a:extLst>
        </p:spPr>
        <p:txBody>
          <a:bodyPr/>
          <a:lstStyle/>
          <a:p>
            <a:r>
              <a:rPr lang="en-US" altLang="zh-CN" dirty="0">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p:txBody>
      </p:sp>
      <p:sp>
        <p:nvSpPr>
          <p:cNvPr id="45068" name="Line 11"/>
          <p:cNvSpPr>
            <a:spLocks noChangeShapeType="1"/>
          </p:cNvSpPr>
          <p:nvPr/>
        </p:nvSpPr>
        <p:spPr bwMode="auto">
          <a:xfrm>
            <a:off x="6143636" y="2323460"/>
            <a:ext cx="53907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45791" dir="2021404" algn="ctr" rotWithShape="0">
                    <a:schemeClr val="bg2"/>
                  </a:outerShdw>
                </a:effectLst>
              </a14:hiddenEffects>
            </a:ext>
          </a:extLst>
        </p:spPr>
        <p:txBody>
          <a:bodyPr/>
          <a:lstStyle/>
          <a:p>
            <a:r>
              <a:rPr lang="en-US" altLang="zh-CN" dirty="0">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p:txBody>
      </p:sp>
      <p:sp>
        <p:nvSpPr>
          <p:cNvPr id="45069" name="Line 12"/>
          <p:cNvSpPr>
            <a:spLocks noChangeShapeType="1"/>
          </p:cNvSpPr>
          <p:nvPr/>
        </p:nvSpPr>
        <p:spPr bwMode="auto">
          <a:xfrm>
            <a:off x="6143636" y="2862812"/>
            <a:ext cx="53907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45791" dir="2021404"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5070" name="Rectangle 13"/>
          <p:cNvSpPr>
            <a:spLocks noChangeArrowheads="1"/>
          </p:cNvSpPr>
          <p:nvPr/>
        </p:nvSpPr>
        <p:spPr bwMode="auto">
          <a:xfrm>
            <a:off x="5357818" y="1891265"/>
            <a:ext cx="78015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spcBef>
                <a:spcPct val="20000"/>
              </a:spcBef>
              <a:buClr>
                <a:schemeClr val="accent1"/>
              </a:buClr>
              <a:buSzPct val="65000"/>
              <a:buFont typeface="Wingdings" pitchFamily="2" charset="2"/>
              <a:buNone/>
            </a:pPr>
            <a:r>
              <a:rPr lang="en-US" altLang="zh-CN" sz="1400" b="1" dirty="0">
                <a:latin typeface="微软雅黑" panose="020B0503020204020204" pitchFamily="34" charset="-122"/>
                <a:ea typeface="微软雅黑" panose="020B0503020204020204" pitchFamily="34" charset="-122"/>
              </a:rPr>
              <a:t>G</a:t>
            </a:r>
            <a:r>
              <a:rPr lang="zh-CN" altLang="zh-CN" sz="1400" b="1" dirty="0">
                <a:latin typeface="微软雅黑" panose="020B0503020204020204" pitchFamily="34" charset="-122"/>
                <a:ea typeface="微软雅黑" panose="020B0503020204020204" pitchFamily="34" charset="-122"/>
              </a:rPr>
              <a:t>0</a:t>
            </a:r>
            <a:r>
              <a:rPr lang="en-US" altLang="zh-CN" sz="1400" b="1" dirty="0">
                <a:latin typeface="微软雅黑" panose="020B0503020204020204" pitchFamily="34" charset="-122"/>
                <a:ea typeface="微软雅黑" panose="020B0503020204020204" pitchFamily="34" charset="-122"/>
              </a:rPr>
              <a:t>/0</a:t>
            </a:r>
            <a:endParaRPr lang="zh-CN" altLang="zh-CN" sz="1400" b="1" dirty="0">
              <a:latin typeface="微软雅黑" panose="020B0503020204020204" pitchFamily="34" charset="-122"/>
              <a:ea typeface="微软雅黑" panose="020B0503020204020204" pitchFamily="34" charset="-122"/>
            </a:endParaRPr>
          </a:p>
        </p:txBody>
      </p:sp>
      <p:sp>
        <p:nvSpPr>
          <p:cNvPr id="45071" name="Rectangle 14"/>
          <p:cNvSpPr>
            <a:spLocks noChangeArrowheads="1"/>
          </p:cNvSpPr>
          <p:nvPr/>
        </p:nvSpPr>
        <p:spPr bwMode="auto">
          <a:xfrm>
            <a:off x="4786314" y="1427637"/>
            <a:ext cx="73614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spcBef>
                <a:spcPct val="20000"/>
              </a:spcBef>
              <a:buClr>
                <a:schemeClr val="accent1"/>
              </a:buClr>
              <a:buSzPct val="65000"/>
              <a:buFont typeface="Wingdings" pitchFamily="2" charset="2"/>
              <a:buNone/>
            </a:pPr>
            <a:r>
              <a:rPr lang="en-US" altLang="zh-CN" sz="1400" b="1" dirty="0">
                <a:latin typeface="微软雅黑" panose="020B0503020204020204" pitchFamily="34" charset="-122"/>
                <a:ea typeface="微软雅黑" panose="020B0503020204020204" pitchFamily="34" charset="-122"/>
              </a:rPr>
              <a:t>H3C B</a:t>
            </a:r>
            <a:endParaRPr lang="zh-CN" altLang="zh-CN" sz="1400" b="1" dirty="0">
              <a:latin typeface="微软雅黑" panose="020B0503020204020204" pitchFamily="34" charset="-122"/>
              <a:ea typeface="微软雅黑" panose="020B0503020204020204" pitchFamily="34" charset="-122"/>
            </a:endParaRPr>
          </a:p>
        </p:txBody>
      </p:sp>
      <p:sp>
        <p:nvSpPr>
          <p:cNvPr id="45072" name="Rectangle 15"/>
          <p:cNvSpPr>
            <a:spLocks noChangeArrowheads="1"/>
          </p:cNvSpPr>
          <p:nvPr/>
        </p:nvSpPr>
        <p:spPr bwMode="auto">
          <a:xfrm>
            <a:off x="3893899" y="1891265"/>
            <a:ext cx="73240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spcBef>
                <a:spcPct val="20000"/>
              </a:spcBef>
              <a:buClr>
                <a:schemeClr val="accent1"/>
              </a:buClr>
              <a:buSzPct val="65000"/>
              <a:buFont typeface="Wingdings" pitchFamily="2" charset="2"/>
              <a:buNone/>
            </a:pPr>
            <a:r>
              <a:rPr lang="zh-CN" altLang="zh-CN" sz="1400" b="1" dirty="0">
                <a:latin typeface="微软雅黑" panose="020B0503020204020204" pitchFamily="34" charset="-122"/>
                <a:ea typeface="微软雅黑" panose="020B0503020204020204" pitchFamily="34" charset="-122"/>
              </a:rPr>
              <a:t>S</a:t>
            </a:r>
            <a:r>
              <a:rPr lang="en-US" altLang="zh-CN" sz="1400" b="1" dirty="0">
                <a:latin typeface="微软雅黑" panose="020B0503020204020204" pitchFamily="34" charset="-122"/>
                <a:ea typeface="微软雅黑" panose="020B0503020204020204" pitchFamily="34" charset="-122"/>
              </a:rPr>
              <a:t>1/0</a:t>
            </a:r>
            <a:endParaRPr lang="zh-CN" altLang="zh-CN" sz="1400" b="1" dirty="0">
              <a:latin typeface="微软雅黑" panose="020B0503020204020204" pitchFamily="34" charset="-122"/>
              <a:ea typeface="微软雅黑" panose="020B0503020204020204" pitchFamily="34" charset="-122"/>
            </a:endParaRPr>
          </a:p>
        </p:txBody>
      </p:sp>
      <p:sp>
        <p:nvSpPr>
          <p:cNvPr id="45073" name="Rectangle 16"/>
          <p:cNvSpPr>
            <a:spLocks noChangeArrowheads="1"/>
          </p:cNvSpPr>
          <p:nvPr/>
        </p:nvSpPr>
        <p:spPr bwMode="auto">
          <a:xfrm>
            <a:off x="3786182" y="1600992"/>
            <a:ext cx="123620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spcBef>
                <a:spcPct val="20000"/>
              </a:spcBef>
              <a:buClr>
                <a:schemeClr val="accent1"/>
              </a:buClr>
              <a:buSzPct val="65000"/>
              <a:buFont typeface="Wingdings" pitchFamily="2" charset="2"/>
              <a:buNone/>
            </a:pPr>
            <a:r>
              <a:rPr lang="zh-CN" altLang="zh-CN" sz="1400" b="1" dirty="0">
                <a:latin typeface="微软雅黑" panose="020B0503020204020204" pitchFamily="34" charset="-122"/>
                <a:ea typeface="微软雅黑" panose="020B0503020204020204" pitchFamily="34" charset="-122"/>
              </a:rPr>
              <a:t>10.0.0.2</a:t>
            </a:r>
          </a:p>
        </p:txBody>
      </p:sp>
      <p:sp>
        <p:nvSpPr>
          <p:cNvPr id="45074" name="Rectangle 17"/>
          <p:cNvSpPr>
            <a:spLocks noChangeArrowheads="1"/>
          </p:cNvSpPr>
          <p:nvPr/>
        </p:nvSpPr>
        <p:spPr bwMode="auto">
          <a:xfrm>
            <a:off x="1985710" y="1549593"/>
            <a:ext cx="87177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spcBef>
                <a:spcPct val="20000"/>
              </a:spcBef>
              <a:buClr>
                <a:schemeClr val="accent1"/>
              </a:buClr>
              <a:buSzPct val="65000"/>
              <a:buFont typeface="Wingdings" pitchFamily="2" charset="2"/>
              <a:buNone/>
            </a:pPr>
            <a:r>
              <a:rPr lang="en-US" altLang="zh-CN" sz="1400" b="1" dirty="0">
                <a:latin typeface="微软雅黑" panose="020B0503020204020204" pitchFamily="34" charset="-122"/>
                <a:ea typeface="微软雅黑" panose="020B0503020204020204" pitchFamily="34" charset="-122"/>
              </a:rPr>
              <a:t>H3C A</a:t>
            </a:r>
            <a:endParaRPr lang="zh-CN" altLang="zh-CN" sz="1400" b="1" dirty="0">
              <a:latin typeface="微软雅黑" panose="020B0503020204020204" pitchFamily="34" charset="-122"/>
              <a:ea typeface="微软雅黑" panose="020B0503020204020204" pitchFamily="34" charset="-122"/>
            </a:endParaRPr>
          </a:p>
        </p:txBody>
      </p:sp>
      <p:sp>
        <p:nvSpPr>
          <p:cNvPr id="45075" name="Rectangle 18"/>
          <p:cNvSpPr>
            <a:spLocks noChangeArrowheads="1"/>
          </p:cNvSpPr>
          <p:nvPr/>
        </p:nvSpPr>
        <p:spPr bwMode="auto">
          <a:xfrm>
            <a:off x="2817808" y="1606945"/>
            <a:ext cx="11057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spcBef>
                <a:spcPct val="20000"/>
              </a:spcBef>
              <a:buClr>
                <a:schemeClr val="accent1"/>
              </a:buClr>
              <a:buSzPct val="65000"/>
              <a:buFont typeface="Wingdings" pitchFamily="2" charset="2"/>
              <a:buNone/>
            </a:pPr>
            <a:r>
              <a:rPr lang="zh-CN" altLang="zh-CN" sz="1400" b="1" dirty="0">
                <a:latin typeface="微软雅黑" panose="020B0503020204020204" pitchFamily="34" charset="-122"/>
                <a:ea typeface="微软雅黑" panose="020B0503020204020204" pitchFamily="34" charset="-122"/>
              </a:rPr>
              <a:t>10.0.0.1</a:t>
            </a:r>
          </a:p>
        </p:txBody>
      </p:sp>
      <p:sp>
        <p:nvSpPr>
          <p:cNvPr id="45076" name="Rectangle 19"/>
          <p:cNvSpPr>
            <a:spLocks noChangeArrowheads="1"/>
          </p:cNvSpPr>
          <p:nvPr/>
        </p:nvSpPr>
        <p:spPr bwMode="auto">
          <a:xfrm>
            <a:off x="2912130" y="1924842"/>
            <a:ext cx="65175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spcBef>
                <a:spcPct val="20000"/>
              </a:spcBef>
              <a:buClr>
                <a:schemeClr val="accent1"/>
              </a:buClr>
              <a:buSzPct val="65000"/>
              <a:buFont typeface="Wingdings" pitchFamily="2" charset="2"/>
              <a:buNone/>
            </a:pPr>
            <a:r>
              <a:rPr lang="zh-CN" altLang="zh-CN" sz="1400" b="1" dirty="0">
                <a:latin typeface="微软雅黑" panose="020B0503020204020204" pitchFamily="34" charset="-122"/>
                <a:ea typeface="微软雅黑" panose="020B0503020204020204" pitchFamily="34" charset="-122"/>
              </a:rPr>
              <a:t>S</a:t>
            </a:r>
            <a:r>
              <a:rPr lang="en-US" altLang="zh-CN" sz="1400" b="1" dirty="0">
                <a:latin typeface="微软雅黑" panose="020B0503020204020204" pitchFamily="34" charset="-122"/>
                <a:ea typeface="微软雅黑" panose="020B0503020204020204" pitchFamily="34" charset="-122"/>
              </a:rPr>
              <a:t>1/</a:t>
            </a:r>
            <a:r>
              <a:rPr lang="zh-CN" altLang="zh-CN" sz="1400" b="1" dirty="0">
                <a:latin typeface="微软雅黑" panose="020B0503020204020204" pitchFamily="34" charset="-122"/>
                <a:ea typeface="微软雅黑" panose="020B0503020204020204" pitchFamily="34" charset="-122"/>
              </a:rPr>
              <a:t>0</a:t>
            </a:r>
          </a:p>
        </p:txBody>
      </p:sp>
      <p:sp>
        <p:nvSpPr>
          <p:cNvPr id="45077" name="Rectangle 20"/>
          <p:cNvSpPr>
            <a:spLocks noChangeArrowheads="1"/>
          </p:cNvSpPr>
          <p:nvPr/>
        </p:nvSpPr>
        <p:spPr bwMode="auto">
          <a:xfrm>
            <a:off x="285721" y="3262354"/>
            <a:ext cx="5286411" cy="1809726"/>
          </a:xfrm>
          <a:prstGeom prst="rect">
            <a:avLst/>
          </a:prstGeom>
          <a:solidFill>
            <a:schemeClr val="bg1">
              <a:alpha val="94901"/>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195263" indent="-195263" algn="just">
              <a:lnSpc>
                <a:spcPct val="140000"/>
              </a:lnSpc>
              <a:spcBef>
                <a:spcPct val="20000"/>
              </a:spcBef>
              <a:buClr>
                <a:schemeClr val="accent2"/>
              </a:buClr>
              <a:buSzPct val="70000"/>
              <a:buFont typeface="Wingdings" pitchFamily="2" charset="2"/>
              <a:buNone/>
            </a:pPr>
            <a:r>
              <a:rPr lang="zh-CN" dirty="0">
                <a:latin typeface="微软雅黑" panose="020B0503020204020204" pitchFamily="34" charset="-122"/>
                <a:ea typeface="微软雅黑" panose="020B0503020204020204" pitchFamily="34" charset="-122"/>
              </a:rPr>
              <a:t>在路由器 </a:t>
            </a:r>
            <a:r>
              <a:rPr lang="en-US" altLang="zh-CN" dirty="0">
                <a:latin typeface="微软雅黑" panose="020B0503020204020204" pitchFamily="34" charset="-122"/>
                <a:ea typeface="微软雅黑" panose="020B0503020204020204" pitchFamily="34" charset="-122"/>
              </a:rPr>
              <a:t>H3C</a:t>
            </a:r>
            <a:r>
              <a:rPr lang="zh-CN" altLang="zh-CN" dirty="0">
                <a:latin typeface="微软雅黑" panose="020B0503020204020204" pitchFamily="34" charset="-122"/>
                <a:ea typeface="微软雅黑" panose="020B0503020204020204" pitchFamily="34" charset="-122"/>
              </a:rPr>
              <a:t> A</a:t>
            </a:r>
            <a:r>
              <a:rPr lang="zh-CN" dirty="0">
                <a:latin typeface="微软雅黑" panose="020B0503020204020204" pitchFamily="34" charset="-122"/>
                <a:ea typeface="微软雅黑" panose="020B0503020204020204" pitchFamily="34" charset="-122"/>
              </a:rPr>
              <a:t>上配置：</a:t>
            </a:r>
          </a:p>
          <a:p>
            <a:pPr marL="195263" indent="-195263" algn="just">
              <a:lnSpc>
                <a:spcPct val="140000"/>
              </a:lnSpc>
              <a:spcBef>
                <a:spcPct val="20000"/>
              </a:spcBef>
              <a:buClr>
                <a:schemeClr val="accent2"/>
              </a:buClr>
              <a:buSzPct val="70000"/>
              <a:buFont typeface="Wingdings" pitchFamily="2" charset="2"/>
              <a:buNone/>
            </a:pPr>
            <a:r>
              <a:rPr lang="zh-CN" altLang="zh-CN" b="1"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ip route-static 129.1.0.0 255.255.0.0  10.0.0.2 </a:t>
            </a:r>
          </a:p>
          <a:p>
            <a:pPr marL="195263" indent="-195263" algn="just">
              <a:lnSpc>
                <a:spcPct val="140000"/>
              </a:lnSpc>
              <a:spcBef>
                <a:spcPct val="20000"/>
              </a:spcBef>
              <a:buClr>
                <a:schemeClr val="accent2"/>
              </a:buClr>
              <a:buSzPct val="70000"/>
              <a:buFont typeface="Wingdings" pitchFamily="2" charset="2"/>
              <a:buNone/>
            </a:pPr>
            <a:r>
              <a:rPr lang="zh-CN" altLang="zh-CN" dirty="0">
                <a:latin typeface="微软雅黑" panose="020B0503020204020204" pitchFamily="34" charset="-122"/>
                <a:ea typeface="微软雅黑" panose="020B0503020204020204" pitchFamily="34" charset="-122"/>
              </a:rPr>
              <a:t>   ip route-static 129.1.0.0 16 10.0.0.2    </a:t>
            </a:r>
          </a:p>
          <a:p>
            <a:pPr marL="195263" indent="-195263" algn="just">
              <a:lnSpc>
                <a:spcPct val="140000"/>
              </a:lnSpc>
              <a:spcBef>
                <a:spcPct val="20000"/>
              </a:spcBef>
              <a:buClr>
                <a:schemeClr val="accent2"/>
              </a:buClr>
              <a:buSzPct val="70000"/>
              <a:buFont typeface="Wingdings" pitchFamily="2" charset="2"/>
              <a:buNone/>
            </a:pPr>
            <a:r>
              <a:rPr lang="zh-CN" altLang="zh-CN" dirty="0">
                <a:latin typeface="微软雅黑" panose="020B0503020204020204" pitchFamily="34" charset="-122"/>
                <a:ea typeface="微软雅黑" panose="020B0503020204020204" pitchFamily="34" charset="-122"/>
              </a:rPr>
              <a:t>   ip route-static 129.1.0.0 16  </a:t>
            </a:r>
            <a:r>
              <a:rPr lang="en-US" altLang="zh-CN" dirty="0">
                <a:latin typeface="微软雅黑" panose="020B0503020204020204" pitchFamily="34" charset="-122"/>
                <a:ea typeface="微软雅黑" panose="020B0503020204020204" pitchFamily="34" charset="-122"/>
              </a:rPr>
              <a:t>S1/</a:t>
            </a:r>
            <a:r>
              <a:rPr lang="zh-CN" altLang="zh-CN" dirty="0">
                <a:latin typeface="微软雅黑" panose="020B0503020204020204" pitchFamily="34" charset="-122"/>
                <a:ea typeface="微软雅黑" panose="020B0503020204020204" pitchFamily="34" charset="-122"/>
              </a:rPr>
              <a:t>0 </a:t>
            </a:r>
          </a:p>
        </p:txBody>
      </p:sp>
      <p:pic>
        <p:nvPicPr>
          <p:cNvPr id="45078" name="Picture 21" descr="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0078" y="1836191"/>
            <a:ext cx="529148" cy="235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79" name="Picture 22" descr="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35589" y="1729383"/>
            <a:ext cx="715624" cy="340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80" name="computr1"/>
          <p:cNvSpPr>
            <a:spLocks noEditPoints="1" noChangeArrowheads="1"/>
          </p:cNvSpPr>
          <p:nvPr/>
        </p:nvSpPr>
        <p:spPr bwMode="auto">
          <a:xfrm>
            <a:off x="410218" y="2113613"/>
            <a:ext cx="460221" cy="254808"/>
          </a:xfrm>
          <a:custGeom>
            <a:avLst/>
            <a:gdLst>
              <a:gd name="T0" fmla="*/ 633961303 w 21600"/>
              <a:gd name="T1" fmla="*/ 0 h 21600"/>
              <a:gd name="T2" fmla="*/ 350488313 w 21600"/>
              <a:gd name="T3" fmla="*/ 0 h 21600"/>
              <a:gd name="T4" fmla="*/ 67014270 w 21600"/>
              <a:gd name="T5" fmla="*/ 0 h 21600"/>
              <a:gd name="T6" fmla="*/ 0 w 21600"/>
              <a:gd name="T7" fmla="*/ 246516261 h 21600"/>
              <a:gd name="T8" fmla="*/ 0 w 21600"/>
              <a:gd name="T9" fmla="*/ 346032793 h 21600"/>
              <a:gd name="T10" fmla="*/ 350488313 w 21600"/>
              <a:gd name="T11" fmla="*/ 346032793 h 21600"/>
              <a:gd name="T12" fmla="*/ 700975573 w 21600"/>
              <a:gd name="T13" fmla="*/ 346032793 h 21600"/>
              <a:gd name="T14" fmla="*/ 700975573 w 21600"/>
              <a:gd name="T15" fmla="*/ 246516261 h 21600"/>
              <a:gd name="T16" fmla="*/ 633961303 w 21600"/>
              <a:gd name="T17" fmla="*/ 217119744 h 21600"/>
              <a:gd name="T18" fmla="*/ 67014270 w 21600"/>
              <a:gd name="T19" fmla="*/ 217119744 h 21600"/>
              <a:gd name="T20" fmla="*/ 67014270 w 21600"/>
              <a:gd name="T21" fmla="*/ 108551919 h 21600"/>
              <a:gd name="T22" fmla="*/ 633961303 w 21600"/>
              <a:gd name="T23" fmla="*/ 108551919 h 21600"/>
              <a:gd name="T24" fmla="*/ 0 w 21600"/>
              <a:gd name="T25" fmla="*/ 296274540 h 21600"/>
              <a:gd name="T26" fmla="*/ 700975573 w 21600"/>
              <a:gd name="T27" fmla="*/ 296274540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4923 w 21600"/>
              <a:gd name="T43" fmla="*/ 2541 h 21600"/>
              <a:gd name="T44" fmla="*/ 16756 w 21600"/>
              <a:gd name="T45" fmla="*/ 11153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rgbClr val="FFFFCC"/>
          </a:solidFill>
          <a:ln w="9525" cmpd="sng">
            <a:solidFill>
              <a:srgbClr val="000000"/>
            </a:solidFill>
            <a:miter lim="800000"/>
            <a:headEnd/>
            <a:tailEnd/>
          </a:ln>
          <a:effectLst/>
          <a:extLst>
            <a:ext uri="{AF507438-7753-43E0-B8FC-AC1667EBCBE1}">
              <a14:hiddenEffects xmlns:a14="http://schemas.microsoft.com/office/drawing/2010/main">
                <a:effectLst>
                  <a:outerShdw dist="107763" dir="13500000" algn="ctr" rotWithShape="0">
                    <a:srgbClr val="808080"/>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5081" name="computr1"/>
          <p:cNvSpPr>
            <a:spLocks noEditPoints="1" noChangeArrowheads="1"/>
          </p:cNvSpPr>
          <p:nvPr/>
        </p:nvSpPr>
        <p:spPr bwMode="auto">
          <a:xfrm>
            <a:off x="451496" y="1465914"/>
            <a:ext cx="460221" cy="254808"/>
          </a:xfrm>
          <a:custGeom>
            <a:avLst/>
            <a:gdLst>
              <a:gd name="T0" fmla="*/ 633961303 w 21600"/>
              <a:gd name="T1" fmla="*/ 0 h 21600"/>
              <a:gd name="T2" fmla="*/ 350488313 w 21600"/>
              <a:gd name="T3" fmla="*/ 0 h 21600"/>
              <a:gd name="T4" fmla="*/ 67014270 w 21600"/>
              <a:gd name="T5" fmla="*/ 0 h 21600"/>
              <a:gd name="T6" fmla="*/ 0 w 21600"/>
              <a:gd name="T7" fmla="*/ 246516261 h 21600"/>
              <a:gd name="T8" fmla="*/ 0 w 21600"/>
              <a:gd name="T9" fmla="*/ 346032793 h 21600"/>
              <a:gd name="T10" fmla="*/ 350488313 w 21600"/>
              <a:gd name="T11" fmla="*/ 346032793 h 21600"/>
              <a:gd name="T12" fmla="*/ 700975573 w 21600"/>
              <a:gd name="T13" fmla="*/ 346032793 h 21600"/>
              <a:gd name="T14" fmla="*/ 700975573 w 21600"/>
              <a:gd name="T15" fmla="*/ 246516261 h 21600"/>
              <a:gd name="T16" fmla="*/ 633961303 w 21600"/>
              <a:gd name="T17" fmla="*/ 217119744 h 21600"/>
              <a:gd name="T18" fmla="*/ 67014270 w 21600"/>
              <a:gd name="T19" fmla="*/ 217119744 h 21600"/>
              <a:gd name="T20" fmla="*/ 67014270 w 21600"/>
              <a:gd name="T21" fmla="*/ 108551919 h 21600"/>
              <a:gd name="T22" fmla="*/ 633961303 w 21600"/>
              <a:gd name="T23" fmla="*/ 108551919 h 21600"/>
              <a:gd name="T24" fmla="*/ 0 w 21600"/>
              <a:gd name="T25" fmla="*/ 296274540 h 21600"/>
              <a:gd name="T26" fmla="*/ 700975573 w 21600"/>
              <a:gd name="T27" fmla="*/ 296274540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4923 w 21600"/>
              <a:gd name="T43" fmla="*/ 2541 h 21600"/>
              <a:gd name="T44" fmla="*/ 16756 w 21600"/>
              <a:gd name="T45" fmla="*/ 11153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rgbClr val="FFFFCC"/>
          </a:solidFill>
          <a:ln w="9525" cmpd="sng">
            <a:solidFill>
              <a:srgbClr val="000000"/>
            </a:solidFill>
            <a:miter lim="800000"/>
            <a:headEnd/>
            <a:tailEnd/>
          </a:ln>
          <a:effectLst/>
          <a:extLst>
            <a:ext uri="{AF507438-7753-43E0-B8FC-AC1667EBCBE1}">
              <a14:hiddenEffects xmlns:a14="http://schemas.microsoft.com/office/drawing/2010/main">
                <a:effectLst>
                  <a:outerShdw dist="107763" dir="13500000" algn="ctr" rotWithShape="0">
                    <a:srgbClr val="808080"/>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401244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p:txBody>
          <a:bodyPr/>
          <a:lstStyle/>
          <a:p>
            <a:pPr eaLnBrk="1" hangingPunct="1"/>
            <a:r>
              <a:rPr lang="zh-CN"/>
              <a:t>静态路由配置 </a:t>
            </a:r>
            <a:r>
              <a:rPr lang="zh-CN" altLang="zh-CN">
                <a:latin typeface="Arial" pitchFamily="34" charset="0"/>
              </a:rPr>
              <a:t>—</a:t>
            </a:r>
            <a:r>
              <a:rPr lang="zh-CN" altLang="zh-CN"/>
              <a:t> </a:t>
            </a:r>
            <a:r>
              <a:rPr lang="zh-CN"/>
              <a:t>缺省路由</a:t>
            </a:r>
          </a:p>
        </p:txBody>
      </p:sp>
      <p:pic>
        <p:nvPicPr>
          <p:cNvPr id="46084" name="Picture 3" descr="11"/>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4282" y="1385428"/>
            <a:ext cx="2807614" cy="1412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5" name="Picture 4" descr="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98742" y="1319186"/>
            <a:ext cx="3033653" cy="1395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6" name="Line 5"/>
          <p:cNvSpPr>
            <a:spLocks noChangeShapeType="1"/>
          </p:cNvSpPr>
          <p:nvPr/>
        </p:nvSpPr>
        <p:spPr bwMode="auto">
          <a:xfrm>
            <a:off x="1357290" y="1714494"/>
            <a:ext cx="720279" cy="109544"/>
          </a:xfrm>
          <a:prstGeom prst="line">
            <a:avLst/>
          </a:prstGeom>
          <a:noFill/>
          <a:ln w="7620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45791" dir="2021404" algn="ctr" rotWithShape="0">
                    <a:schemeClr val="bg2"/>
                  </a:outerShdw>
                </a:effectLst>
              </a14:hiddenEffects>
            </a:ext>
          </a:extLst>
        </p:spPr>
        <p:txBody>
          <a:bodyPr/>
          <a:lstStyle/>
          <a:p>
            <a:endParaRPr lang="zh-CN" altLang="en-US" sz="1400">
              <a:latin typeface="微软雅黑" panose="020B0503020204020204" pitchFamily="34" charset="-122"/>
              <a:ea typeface="微软雅黑" panose="020B0503020204020204" pitchFamily="34" charset="-122"/>
            </a:endParaRPr>
          </a:p>
        </p:txBody>
      </p:sp>
      <p:sp>
        <p:nvSpPr>
          <p:cNvPr id="46087" name="Line 6"/>
          <p:cNvSpPr>
            <a:spLocks noChangeShapeType="1"/>
          </p:cNvSpPr>
          <p:nvPr/>
        </p:nvSpPr>
        <p:spPr bwMode="auto">
          <a:xfrm flipV="1">
            <a:off x="1357290" y="2061956"/>
            <a:ext cx="751684" cy="152603"/>
          </a:xfrm>
          <a:prstGeom prst="line">
            <a:avLst/>
          </a:prstGeom>
          <a:noFill/>
          <a:ln w="7620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45791" dir="2021404" algn="ctr" rotWithShape="0">
                    <a:schemeClr val="bg2"/>
                  </a:outerShdw>
                </a:effectLst>
              </a14:hiddenEffects>
            </a:ext>
          </a:extLst>
        </p:spPr>
        <p:txBody>
          <a:bodyPr/>
          <a:lstStyle/>
          <a:p>
            <a:endParaRPr lang="zh-CN" altLang="en-US" sz="1400">
              <a:latin typeface="微软雅黑" panose="020B0503020204020204" pitchFamily="34" charset="-122"/>
              <a:ea typeface="微软雅黑" panose="020B0503020204020204" pitchFamily="34" charset="-122"/>
            </a:endParaRPr>
          </a:p>
        </p:txBody>
      </p:sp>
      <p:sp>
        <p:nvSpPr>
          <p:cNvPr id="46088" name="Rectangle 7"/>
          <p:cNvSpPr>
            <a:spLocks noChangeArrowheads="1"/>
          </p:cNvSpPr>
          <p:nvPr/>
        </p:nvSpPr>
        <p:spPr bwMode="auto">
          <a:xfrm>
            <a:off x="2476075" y="1051978"/>
            <a:ext cx="129514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spcBef>
                <a:spcPct val="20000"/>
              </a:spcBef>
              <a:buClr>
                <a:schemeClr val="accent1"/>
              </a:buClr>
              <a:buSzPct val="65000"/>
              <a:buFont typeface="Wingdings" pitchFamily="2" charset="2"/>
              <a:buNone/>
            </a:pPr>
            <a:r>
              <a:rPr lang="en-US" altLang="zh-CN" sz="1400" b="1" dirty="0">
                <a:latin typeface="微软雅黑" panose="020B0503020204020204" pitchFamily="34" charset="-122"/>
                <a:ea typeface="微软雅黑" panose="020B0503020204020204" pitchFamily="34" charset="-122"/>
              </a:rPr>
              <a:t>H3C</a:t>
            </a:r>
            <a:r>
              <a:rPr lang="zh-CN" altLang="zh-CN" sz="1400" b="1" dirty="0">
                <a:latin typeface="微软雅黑" panose="020B0503020204020204" pitchFamily="34" charset="-122"/>
                <a:ea typeface="微软雅黑" panose="020B0503020204020204" pitchFamily="34" charset="-122"/>
              </a:rPr>
              <a:t> A</a:t>
            </a:r>
          </a:p>
        </p:txBody>
      </p:sp>
      <p:sp>
        <p:nvSpPr>
          <p:cNvPr id="46089" name="Rectangle 8"/>
          <p:cNvSpPr>
            <a:spLocks noChangeArrowheads="1"/>
          </p:cNvSpPr>
          <p:nvPr/>
        </p:nvSpPr>
        <p:spPr bwMode="auto">
          <a:xfrm>
            <a:off x="2825561" y="2061957"/>
            <a:ext cx="113395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spcBef>
                <a:spcPct val="20000"/>
              </a:spcBef>
              <a:buClr>
                <a:schemeClr val="accent1"/>
              </a:buClr>
              <a:buSzPct val="65000"/>
              <a:buFont typeface="Wingdings" pitchFamily="2" charset="2"/>
              <a:buNone/>
            </a:pPr>
            <a:r>
              <a:rPr lang="zh-CN" altLang="zh-CN" sz="1400" b="1" dirty="0">
                <a:latin typeface="微软雅黑" panose="020B0503020204020204" pitchFamily="34" charset="-122"/>
                <a:ea typeface="微软雅黑" panose="020B0503020204020204" pitchFamily="34" charset="-122"/>
              </a:rPr>
              <a:t>10.0.0.1</a:t>
            </a:r>
          </a:p>
        </p:txBody>
      </p:sp>
      <p:sp>
        <p:nvSpPr>
          <p:cNvPr id="46090" name="Rectangle 9"/>
          <p:cNvSpPr>
            <a:spLocks noChangeArrowheads="1"/>
          </p:cNvSpPr>
          <p:nvPr/>
        </p:nvSpPr>
        <p:spPr bwMode="auto">
          <a:xfrm>
            <a:off x="2844808" y="1600617"/>
            <a:ext cx="79706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spcBef>
                <a:spcPct val="20000"/>
              </a:spcBef>
              <a:buClr>
                <a:schemeClr val="accent1"/>
              </a:buClr>
              <a:buSzPct val="65000"/>
              <a:buFont typeface="Wingdings" pitchFamily="2" charset="2"/>
              <a:buNone/>
            </a:pPr>
            <a:r>
              <a:rPr lang="zh-CN" altLang="zh-CN" sz="1400" b="1" dirty="0">
                <a:latin typeface="微软雅黑" panose="020B0503020204020204" pitchFamily="34" charset="-122"/>
                <a:ea typeface="微软雅黑" panose="020B0503020204020204" pitchFamily="34" charset="-122"/>
              </a:rPr>
              <a:t>S</a:t>
            </a:r>
            <a:r>
              <a:rPr lang="en-US" altLang="zh-CN" sz="1400" b="1" dirty="0">
                <a:latin typeface="微软雅黑" panose="020B0503020204020204" pitchFamily="34" charset="-122"/>
                <a:ea typeface="微软雅黑" panose="020B0503020204020204" pitchFamily="34" charset="-122"/>
              </a:rPr>
              <a:t>1/</a:t>
            </a:r>
            <a:r>
              <a:rPr lang="zh-CN" altLang="zh-CN" sz="1400" b="1" dirty="0">
                <a:latin typeface="微软雅黑" panose="020B0503020204020204" pitchFamily="34" charset="-122"/>
                <a:ea typeface="微软雅黑" panose="020B0503020204020204" pitchFamily="34" charset="-122"/>
              </a:rPr>
              <a:t>0</a:t>
            </a:r>
          </a:p>
        </p:txBody>
      </p:sp>
      <p:sp>
        <p:nvSpPr>
          <p:cNvPr id="46091" name="Line 10"/>
          <p:cNvSpPr>
            <a:spLocks noChangeShapeType="1"/>
          </p:cNvSpPr>
          <p:nvPr/>
        </p:nvSpPr>
        <p:spPr bwMode="auto">
          <a:xfrm flipV="1">
            <a:off x="5143504" y="1785932"/>
            <a:ext cx="795455" cy="119376"/>
          </a:xfrm>
          <a:prstGeom prst="line">
            <a:avLst/>
          </a:prstGeom>
          <a:noFill/>
          <a:ln w="7620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45791" dir="2021404" algn="ctr" rotWithShape="0">
                    <a:schemeClr val="bg2"/>
                  </a:outerShdw>
                </a:effectLst>
              </a14:hiddenEffects>
            </a:ext>
          </a:extLst>
        </p:spPr>
        <p:txBody>
          <a:bodyPr/>
          <a:lstStyle/>
          <a:p>
            <a:endParaRPr lang="zh-CN" altLang="en-US" sz="1400">
              <a:latin typeface="微软雅黑" panose="020B0503020204020204" pitchFamily="34" charset="-122"/>
              <a:ea typeface="微软雅黑" panose="020B0503020204020204" pitchFamily="34" charset="-122"/>
            </a:endParaRPr>
          </a:p>
        </p:txBody>
      </p:sp>
      <p:sp>
        <p:nvSpPr>
          <p:cNvPr id="46092" name="Line 11"/>
          <p:cNvSpPr>
            <a:spLocks noChangeShapeType="1"/>
          </p:cNvSpPr>
          <p:nvPr/>
        </p:nvSpPr>
        <p:spPr bwMode="auto">
          <a:xfrm>
            <a:off x="5143509" y="2088575"/>
            <a:ext cx="829622" cy="195352"/>
          </a:xfrm>
          <a:prstGeom prst="line">
            <a:avLst/>
          </a:prstGeom>
          <a:noFill/>
          <a:ln w="7620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45791" dir="2021404" algn="ctr" rotWithShape="0">
                    <a:schemeClr val="bg2"/>
                  </a:outerShdw>
                </a:effectLst>
              </a14:hiddenEffects>
            </a:ext>
          </a:extLst>
        </p:spPr>
        <p:txBody>
          <a:bodyPr/>
          <a:lstStyle/>
          <a:p>
            <a:endParaRPr lang="zh-CN" altLang="en-US" sz="1400">
              <a:latin typeface="微软雅黑" panose="020B0503020204020204" pitchFamily="34" charset="-122"/>
              <a:ea typeface="微软雅黑" panose="020B0503020204020204" pitchFamily="34" charset="-122"/>
            </a:endParaRPr>
          </a:p>
        </p:txBody>
      </p:sp>
      <p:sp>
        <p:nvSpPr>
          <p:cNvPr id="46093" name="Line 12"/>
          <p:cNvSpPr>
            <a:spLocks noChangeShapeType="1"/>
          </p:cNvSpPr>
          <p:nvPr/>
        </p:nvSpPr>
        <p:spPr bwMode="auto">
          <a:xfrm>
            <a:off x="2916242" y="2022613"/>
            <a:ext cx="1451268" cy="0"/>
          </a:xfrm>
          <a:prstGeom prst="line">
            <a:avLst/>
          </a:prstGeom>
          <a:noFill/>
          <a:ln w="7620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45791" dir="2021404" algn="ctr" rotWithShape="0">
                    <a:schemeClr val="bg2"/>
                  </a:outerShdw>
                </a:effectLst>
              </a14:hiddenEffects>
            </a:ext>
          </a:extLst>
        </p:spPr>
        <p:txBody>
          <a:bodyPr/>
          <a:lstStyle/>
          <a:p>
            <a:endParaRPr lang="zh-CN" altLang="en-US" sz="1400">
              <a:latin typeface="微软雅黑" panose="020B0503020204020204" pitchFamily="34" charset="-122"/>
              <a:ea typeface="微软雅黑" panose="020B0503020204020204" pitchFamily="34" charset="-122"/>
            </a:endParaRPr>
          </a:p>
        </p:txBody>
      </p:sp>
      <p:sp>
        <p:nvSpPr>
          <p:cNvPr id="46094" name="Rectangle 13"/>
          <p:cNvSpPr>
            <a:spLocks noChangeArrowheads="1"/>
          </p:cNvSpPr>
          <p:nvPr/>
        </p:nvSpPr>
        <p:spPr bwMode="auto">
          <a:xfrm>
            <a:off x="3786182" y="2044902"/>
            <a:ext cx="11296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spcBef>
                <a:spcPct val="20000"/>
              </a:spcBef>
              <a:buClr>
                <a:schemeClr val="accent1"/>
              </a:buClr>
              <a:buSzPct val="65000"/>
              <a:buFont typeface="Wingdings" pitchFamily="2" charset="2"/>
              <a:buNone/>
            </a:pPr>
            <a:r>
              <a:rPr lang="zh-CN" altLang="zh-CN" sz="1400" b="1" dirty="0">
                <a:latin typeface="微软雅黑" panose="020B0503020204020204" pitchFamily="34" charset="-122"/>
                <a:ea typeface="微软雅黑" panose="020B0503020204020204" pitchFamily="34" charset="-122"/>
              </a:rPr>
              <a:t>10.0.0.2</a:t>
            </a:r>
          </a:p>
        </p:txBody>
      </p:sp>
      <p:sp>
        <p:nvSpPr>
          <p:cNvPr id="46095" name="Rectangle 14"/>
          <p:cNvSpPr>
            <a:spLocks noChangeArrowheads="1"/>
          </p:cNvSpPr>
          <p:nvPr/>
        </p:nvSpPr>
        <p:spPr bwMode="auto">
          <a:xfrm>
            <a:off x="3786182" y="1573302"/>
            <a:ext cx="75748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spcBef>
                <a:spcPct val="20000"/>
              </a:spcBef>
              <a:buClr>
                <a:schemeClr val="accent1"/>
              </a:buClr>
              <a:buSzPct val="65000"/>
              <a:buFont typeface="Wingdings" pitchFamily="2" charset="2"/>
              <a:buNone/>
            </a:pPr>
            <a:r>
              <a:rPr lang="zh-CN" altLang="zh-CN" sz="1400" b="1" dirty="0">
                <a:latin typeface="微软雅黑" panose="020B0503020204020204" pitchFamily="34" charset="-122"/>
                <a:ea typeface="微软雅黑" panose="020B0503020204020204" pitchFamily="34" charset="-122"/>
              </a:rPr>
              <a:t>S</a:t>
            </a:r>
            <a:r>
              <a:rPr lang="en-US" altLang="zh-CN" sz="1400" b="1" dirty="0">
                <a:latin typeface="微软雅黑" panose="020B0503020204020204" pitchFamily="34" charset="-122"/>
                <a:ea typeface="微软雅黑" panose="020B0503020204020204" pitchFamily="34" charset="-122"/>
              </a:rPr>
              <a:t>1/</a:t>
            </a:r>
            <a:r>
              <a:rPr lang="zh-CN" altLang="zh-CN" sz="1400" b="1" dirty="0">
                <a:latin typeface="微软雅黑" panose="020B0503020204020204" pitchFamily="34" charset="-122"/>
                <a:ea typeface="微软雅黑" panose="020B0503020204020204" pitchFamily="34" charset="-122"/>
              </a:rPr>
              <a:t>0</a:t>
            </a:r>
          </a:p>
        </p:txBody>
      </p:sp>
      <p:sp>
        <p:nvSpPr>
          <p:cNvPr id="46096" name="Rectangle 15"/>
          <p:cNvSpPr>
            <a:spLocks noChangeArrowheads="1"/>
          </p:cNvSpPr>
          <p:nvPr/>
        </p:nvSpPr>
        <p:spPr bwMode="auto">
          <a:xfrm>
            <a:off x="3836051" y="1049527"/>
            <a:ext cx="128935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spcBef>
                <a:spcPct val="20000"/>
              </a:spcBef>
              <a:buClr>
                <a:schemeClr val="accent1"/>
              </a:buClr>
              <a:buSzPct val="65000"/>
              <a:buFont typeface="Wingdings" pitchFamily="2" charset="2"/>
              <a:buNone/>
            </a:pPr>
            <a:r>
              <a:rPr lang="en-US" altLang="zh-CN" sz="1400" b="1" dirty="0">
                <a:latin typeface="微软雅黑" panose="020B0503020204020204" pitchFamily="34" charset="-122"/>
                <a:ea typeface="微软雅黑" panose="020B0503020204020204" pitchFamily="34" charset="-122"/>
              </a:rPr>
              <a:t>H3C </a:t>
            </a:r>
            <a:r>
              <a:rPr lang="zh-CN" altLang="zh-CN" sz="1400" b="1" dirty="0">
                <a:latin typeface="微软雅黑" panose="020B0503020204020204" pitchFamily="34" charset="-122"/>
                <a:ea typeface="微软雅黑" panose="020B0503020204020204" pitchFamily="34" charset="-122"/>
              </a:rPr>
              <a:t>B</a:t>
            </a:r>
          </a:p>
        </p:txBody>
      </p:sp>
      <p:sp>
        <p:nvSpPr>
          <p:cNvPr id="46097" name="Line 16"/>
          <p:cNvSpPr>
            <a:spLocks noChangeShapeType="1"/>
          </p:cNvSpPr>
          <p:nvPr/>
        </p:nvSpPr>
        <p:spPr bwMode="auto">
          <a:xfrm flipH="1">
            <a:off x="2708836" y="1337268"/>
            <a:ext cx="414811" cy="38963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45791" dir="2021404" algn="ctr" rotWithShape="0">
                    <a:schemeClr val="bg2"/>
                  </a:outerShdw>
                </a:effectLst>
              </a14:hiddenEffects>
            </a:ext>
          </a:extLst>
        </p:spPr>
        <p:txBody>
          <a:bodyPr/>
          <a:lstStyle/>
          <a:p>
            <a:endParaRPr lang="zh-CN" altLang="en-US" sz="1400">
              <a:latin typeface="微软雅黑" panose="020B0503020204020204" pitchFamily="34" charset="-122"/>
              <a:ea typeface="微软雅黑" panose="020B0503020204020204" pitchFamily="34" charset="-122"/>
            </a:endParaRPr>
          </a:p>
        </p:txBody>
      </p:sp>
      <p:sp>
        <p:nvSpPr>
          <p:cNvPr id="46098" name="Line 17"/>
          <p:cNvSpPr>
            <a:spLocks noChangeShapeType="1"/>
          </p:cNvSpPr>
          <p:nvPr/>
        </p:nvSpPr>
        <p:spPr bwMode="auto">
          <a:xfrm>
            <a:off x="4469838" y="1300293"/>
            <a:ext cx="310823" cy="437931"/>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45791" dir="2021404" algn="ctr" rotWithShape="0">
                    <a:schemeClr val="bg2"/>
                  </a:outerShdw>
                </a:effectLst>
              </a14:hiddenEffects>
            </a:ext>
          </a:extLst>
        </p:spPr>
        <p:txBody>
          <a:bodyPr/>
          <a:lstStyle/>
          <a:p>
            <a:endParaRPr lang="zh-CN" altLang="en-US" sz="1400">
              <a:latin typeface="微软雅黑" panose="020B0503020204020204" pitchFamily="34" charset="-122"/>
              <a:ea typeface="微软雅黑" panose="020B0503020204020204" pitchFamily="34" charset="-122"/>
            </a:endParaRPr>
          </a:p>
        </p:txBody>
      </p:sp>
      <p:sp>
        <p:nvSpPr>
          <p:cNvPr id="46099" name="Rectangle 18"/>
          <p:cNvSpPr>
            <a:spLocks noChangeArrowheads="1"/>
          </p:cNvSpPr>
          <p:nvPr/>
        </p:nvSpPr>
        <p:spPr bwMode="auto">
          <a:xfrm>
            <a:off x="642910" y="2773922"/>
            <a:ext cx="210183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spcBef>
                <a:spcPct val="20000"/>
              </a:spcBef>
              <a:buClr>
                <a:schemeClr val="accent1"/>
              </a:buClr>
              <a:buSzPct val="65000"/>
              <a:buFont typeface="Wingdings" pitchFamily="2" charset="2"/>
              <a:buNone/>
            </a:pPr>
            <a:r>
              <a:rPr lang="zh-CN" altLang="zh-CN" sz="1400" b="1" dirty="0">
                <a:latin typeface="微软雅黑" panose="020B0503020204020204" pitchFamily="34" charset="-122"/>
                <a:ea typeface="微软雅黑" panose="020B0503020204020204" pitchFamily="34" charset="-122"/>
              </a:rPr>
              <a:t>Private</a:t>
            </a:r>
            <a:r>
              <a:rPr lang="en-US" altLang="zh-CN" sz="1400" b="1" dirty="0">
                <a:latin typeface="微软雅黑" panose="020B0503020204020204" pitchFamily="34" charset="-122"/>
                <a:ea typeface="微软雅黑" panose="020B0503020204020204" pitchFamily="34" charset="-122"/>
              </a:rPr>
              <a:t> </a:t>
            </a:r>
            <a:r>
              <a:rPr lang="zh-CN" altLang="zh-CN" sz="1400" b="1" dirty="0">
                <a:latin typeface="微软雅黑" panose="020B0503020204020204" pitchFamily="34" charset="-122"/>
                <a:ea typeface="微软雅黑" panose="020B0503020204020204" pitchFamily="34" charset="-122"/>
              </a:rPr>
              <a:t>Network</a:t>
            </a:r>
          </a:p>
        </p:txBody>
      </p:sp>
      <p:sp>
        <p:nvSpPr>
          <p:cNvPr id="46100" name="Rectangle 19"/>
          <p:cNvSpPr>
            <a:spLocks noChangeArrowheads="1"/>
          </p:cNvSpPr>
          <p:nvPr/>
        </p:nvSpPr>
        <p:spPr bwMode="auto">
          <a:xfrm>
            <a:off x="4734652" y="2769367"/>
            <a:ext cx="23045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spcBef>
                <a:spcPct val="20000"/>
              </a:spcBef>
              <a:buClr>
                <a:schemeClr val="accent1"/>
              </a:buClr>
              <a:buSzPct val="65000"/>
              <a:buFont typeface="Wingdings" pitchFamily="2" charset="2"/>
              <a:buNone/>
            </a:pPr>
            <a:r>
              <a:rPr lang="zh-CN" altLang="zh-CN" sz="1400" b="1" dirty="0">
                <a:latin typeface="微软雅黑" panose="020B0503020204020204" pitchFamily="34" charset="-122"/>
                <a:ea typeface="微软雅黑" panose="020B0503020204020204" pitchFamily="34" charset="-122"/>
              </a:rPr>
              <a:t>Public</a:t>
            </a:r>
            <a:r>
              <a:rPr lang="zh-CN" altLang="zh-CN" sz="1400" b="1" dirty="0">
                <a:solidFill>
                  <a:srgbClr val="333399"/>
                </a:solidFill>
                <a:latin typeface="微软雅黑" panose="020B0503020204020204" pitchFamily="34" charset="-122"/>
                <a:ea typeface="微软雅黑" panose="020B0503020204020204" pitchFamily="34" charset="-122"/>
              </a:rPr>
              <a:t> </a:t>
            </a:r>
            <a:r>
              <a:rPr lang="zh-CN" altLang="zh-CN" sz="1400" b="1" dirty="0">
                <a:latin typeface="微软雅黑" panose="020B0503020204020204" pitchFamily="34" charset="-122"/>
                <a:ea typeface="微软雅黑" panose="020B0503020204020204" pitchFamily="34" charset="-122"/>
              </a:rPr>
              <a:t>Network</a:t>
            </a:r>
          </a:p>
        </p:txBody>
      </p:sp>
      <p:sp>
        <p:nvSpPr>
          <p:cNvPr id="46101" name="Rectangle 20"/>
          <p:cNvSpPr>
            <a:spLocks noChangeArrowheads="1"/>
          </p:cNvSpPr>
          <p:nvPr/>
        </p:nvSpPr>
        <p:spPr bwMode="auto">
          <a:xfrm>
            <a:off x="357159" y="3346824"/>
            <a:ext cx="5502550" cy="923330"/>
          </a:xfrm>
          <a:prstGeom prst="rect">
            <a:avLst/>
          </a:prstGeom>
          <a:solidFill>
            <a:schemeClr val="bg1">
              <a:alpha val="94901"/>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195263" indent="-195263" algn="just">
              <a:lnSpc>
                <a:spcPct val="140000"/>
              </a:lnSpc>
              <a:spcBef>
                <a:spcPct val="20000"/>
              </a:spcBef>
              <a:buClr>
                <a:schemeClr val="accent2"/>
              </a:buClr>
              <a:buSzPct val="70000"/>
              <a:buFont typeface="Wingdings" pitchFamily="2" charset="2"/>
              <a:buChar char="l"/>
            </a:pPr>
            <a:r>
              <a:rPr lang="zh-CN" dirty="0">
                <a:latin typeface="微软雅黑" panose="020B0503020204020204" pitchFamily="34" charset="-122"/>
                <a:ea typeface="微软雅黑" panose="020B0503020204020204" pitchFamily="34" charset="-122"/>
              </a:rPr>
              <a:t>在路由器 </a:t>
            </a:r>
            <a:r>
              <a:rPr lang="en-US" altLang="zh-CN" dirty="0">
                <a:latin typeface="微软雅黑" panose="020B0503020204020204" pitchFamily="34" charset="-122"/>
                <a:ea typeface="微软雅黑" panose="020B0503020204020204" pitchFamily="34" charset="-122"/>
              </a:rPr>
              <a:t>H3C</a:t>
            </a:r>
            <a:r>
              <a:rPr lang="zh-CN" altLang="zh-CN" dirty="0">
                <a:latin typeface="微软雅黑" panose="020B0503020204020204" pitchFamily="34" charset="-122"/>
                <a:ea typeface="微软雅黑" panose="020B0503020204020204" pitchFamily="34" charset="-122"/>
              </a:rPr>
              <a:t> A</a:t>
            </a:r>
            <a:r>
              <a:rPr lang="zh-CN" dirty="0">
                <a:latin typeface="微软雅黑" panose="020B0503020204020204" pitchFamily="34" charset="-122"/>
                <a:ea typeface="微软雅黑" panose="020B0503020204020204" pitchFamily="34" charset="-122"/>
              </a:rPr>
              <a:t>上配置：</a:t>
            </a:r>
          </a:p>
          <a:p>
            <a:pPr marL="195263" indent="-195263" algn="just">
              <a:lnSpc>
                <a:spcPct val="140000"/>
              </a:lnSpc>
              <a:spcBef>
                <a:spcPct val="20000"/>
              </a:spcBef>
              <a:buClr>
                <a:schemeClr val="accent2"/>
              </a:buClr>
              <a:buSzPct val="70000"/>
              <a:buFont typeface="Wingdings" pitchFamily="2" charset="2"/>
              <a:buNone/>
            </a:pPr>
            <a:r>
              <a:rPr lang="zh-CN" altLang="zh-CN" dirty="0">
                <a:latin typeface="微软雅黑" panose="020B0503020204020204" pitchFamily="34" charset="-122"/>
                <a:ea typeface="微软雅黑" panose="020B0503020204020204" pitchFamily="34" charset="-122"/>
              </a:rPr>
              <a:t>    ip  route-static  0.0.0.0  0  10.0.0.2</a:t>
            </a:r>
          </a:p>
        </p:txBody>
      </p:sp>
      <p:sp>
        <p:nvSpPr>
          <p:cNvPr id="46102" name="Rectangle 21"/>
          <p:cNvSpPr>
            <a:spLocks noChangeArrowheads="1"/>
          </p:cNvSpPr>
          <p:nvPr/>
        </p:nvSpPr>
        <p:spPr bwMode="auto">
          <a:xfrm>
            <a:off x="357158" y="4371950"/>
            <a:ext cx="6285787" cy="480131"/>
          </a:xfrm>
          <a:prstGeom prst="rect">
            <a:avLst/>
          </a:prstGeom>
          <a:solidFill>
            <a:schemeClr val="bg1">
              <a:alpha val="94901"/>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195263" indent="-195263" algn="just">
              <a:lnSpc>
                <a:spcPct val="140000"/>
              </a:lnSpc>
              <a:spcBef>
                <a:spcPct val="20000"/>
              </a:spcBef>
              <a:buClr>
                <a:schemeClr val="accent2"/>
              </a:buClr>
              <a:buSzPct val="70000"/>
              <a:buFont typeface="Wingdings" pitchFamily="2" charset="2"/>
              <a:buChar char="l"/>
            </a:pPr>
            <a:r>
              <a:rPr lang="zh-CN" altLang="zh-CN" dirty="0">
                <a:latin typeface="微软雅黑" panose="020B0503020204020204" pitchFamily="34" charset="-122"/>
                <a:ea typeface="微软雅黑" panose="020B0503020204020204" pitchFamily="34" charset="-122"/>
              </a:rPr>
              <a:t>Internet</a:t>
            </a:r>
            <a:r>
              <a:rPr lang="zh-CN" dirty="0">
                <a:latin typeface="微软雅黑" panose="020B0503020204020204" pitchFamily="34" charset="-122"/>
                <a:ea typeface="微软雅黑" panose="020B0503020204020204" pitchFamily="34" charset="-122"/>
              </a:rPr>
              <a:t>上大约</a:t>
            </a:r>
            <a:r>
              <a:rPr lang="zh-CN" altLang="zh-CN" dirty="0">
                <a:latin typeface="微软雅黑" panose="020B0503020204020204" pitchFamily="34" charset="-122"/>
                <a:ea typeface="微软雅黑" panose="020B0503020204020204" pitchFamily="34" charset="-122"/>
              </a:rPr>
              <a:t>99%</a:t>
            </a:r>
            <a:r>
              <a:rPr lang="zh-CN" dirty="0">
                <a:latin typeface="微软雅黑" panose="020B0503020204020204" pitchFamily="34" charset="-122"/>
                <a:ea typeface="微软雅黑" panose="020B0503020204020204" pitchFamily="34" charset="-122"/>
              </a:rPr>
              <a:t>的路由器上都存在一条缺省路由</a:t>
            </a:r>
            <a:r>
              <a:rPr lang="zh-CN" altLang="en-US"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p:txBody>
      </p:sp>
      <p:pic>
        <p:nvPicPr>
          <p:cNvPr id="46103" name="Picture 22" descr="1"/>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84584" y="1780556"/>
            <a:ext cx="570223" cy="340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04" name="Picture 23" descr="1"/>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00760" y="1563862"/>
            <a:ext cx="570223" cy="340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05" name="Picture 24" descr="1"/>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00760" y="2157983"/>
            <a:ext cx="570223" cy="340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06" name="Picture 25" descr="1"/>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68542" y="1755245"/>
            <a:ext cx="570222" cy="340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07" name="computr1"/>
          <p:cNvSpPr>
            <a:spLocks noEditPoints="1" noChangeArrowheads="1"/>
          </p:cNvSpPr>
          <p:nvPr/>
        </p:nvSpPr>
        <p:spPr bwMode="auto">
          <a:xfrm>
            <a:off x="714383" y="1560645"/>
            <a:ext cx="495945" cy="368163"/>
          </a:xfrm>
          <a:custGeom>
            <a:avLst/>
            <a:gdLst>
              <a:gd name="T0" fmla="*/ 633961303 w 21600"/>
              <a:gd name="T1" fmla="*/ 0 h 21600"/>
              <a:gd name="T2" fmla="*/ 350488313 w 21600"/>
              <a:gd name="T3" fmla="*/ 0 h 21600"/>
              <a:gd name="T4" fmla="*/ 67014270 w 21600"/>
              <a:gd name="T5" fmla="*/ 0 h 21600"/>
              <a:gd name="T6" fmla="*/ 0 w 21600"/>
              <a:gd name="T7" fmla="*/ 246516261 h 21600"/>
              <a:gd name="T8" fmla="*/ 0 w 21600"/>
              <a:gd name="T9" fmla="*/ 346032793 h 21600"/>
              <a:gd name="T10" fmla="*/ 350488313 w 21600"/>
              <a:gd name="T11" fmla="*/ 346032793 h 21600"/>
              <a:gd name="T12" fmla="*/ 700975573 w 21600"/>
              <a:gd name="T13" fmla="*/ 346032793 h 21600"/>
              <a:gd name="T14" fmla="*/ 700975573 w 21600"/>
              <a:gd name="T15" fmla="*/ 246516261 h 21600"/>
              <a:gd name="T16" fmla="*/ 633961303 w 21600"/>
              <a:gd name="T17" fmla="*/ 217119744 h 21600"/>
              <a:gd name="T18" fmla="*/ 67014270 w 21600"/>
              <a:gd name="T19" fmla="*/ 217119744 h 21600"/>
              <a:gd name="T20" fmla="*/ 67014270 w 21600"/>
              <a:gd name="T21" fmla="*/ 108551919 h 21600"/>
              <a:gd name="T22" fmla="*/ 633961303 w 21600"/>
              <a:gd name="T23" fmla="*/ 108551919 h 21600"/>
              <a:gd name="T24" fmla="*/ 0 w 21600"/>
              <a:gd name="T25" fmla="*/ 296274540 h 21600"/>
              <a:gd name="T26" fmla="*/ 700975573 w 21600"/>
              <a:gd name="T27" fmla="*/ 296274540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4923 w 21600"/>
              <a:gd name="T43" fmla="*/ 2541 h 21600"/>
              <a:gd name="T44" fmla="*/ 16756 w 21600"/>
              <a:gd name="T45" fmla="*/ 11153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rgbClr val="FFFFCC"/>
          </a:solidFill>
          <a:ln w="9525" cmpd="sng">
            <a:solidFill>
              <a:srgbClr val="000000"/>
            </a:solidFill>
            <a:miter lim="800000"/>
            <a:headEnd/>
            <a:tailEnd/>
          </a:ln>
          <a:effectLst/>
          <a:extLst>
            <a:ext uri="{AF507438-7753-43E0-B8FC-AC1667EBCBE1}">
              <a14:hiddenEffects xmlns:a14="http://schemas.microsoft.com/office/drawing/2010/main">
                <a:effectLst>
                  <a:outerShdw dist="107763" dir="13500000" algn="ctr" rotWithShape="0">
                    <a:srgbClr val="808080"/>
                  </a:outerShdw>
                </a:effectLst>
              </a14:hiddenEffects>
            </a:ext>
          </a:extLst>
        </p:spPr>
        <p:txBody>
          <a:bodyPr/>
          <a:lstStyle/>
          <a:p>
            <a:endParaRPr lang="zh-CN" altLang="en-US" sz="1400">
              <a:latin typeface="微软雅黑" panose="020B0503020204020204" pitchFamily="34" charset="-122"/>
              <a:ea typeface="微软雅黑" panose="020B0503020204020204" pitchFamily="34" charset="-122"/>
            </a:endParaRPr>
          </a:p>
        </p:txBody>
      </p:sp>
      <p:sp>
        <p:nvSpPr>
          <p:cNvPr id="46108" name="computr1"/>
          <p:cNvSpPr>
            <a:spLocks noEditPoints="1" noChangeArrowheads="1"/>
          </p:cNvSpPr>
          <p:nvPr/>
        </p:nvSpPr>
        <p:spPr bwMode="auto">
          <a:xfrm>
            <a:off x="714383" y="2051188"/>
            <a:ext cx="495945" cy="368162"/>
          </a:xfrm>
          <a:custGeom>
            <a:avLst/>
            <a:gdLst>
              <a:gd name="T0" fmla="*/ 633961303 w 21600"/>
              <a:gd name="T1" fmla="*/ 0 h 21600"/>
              <a:gd name="T2" fmla="*/ 350488313 w 21600"/>
              <a:gd name="T3" fmla="*/ 0 h 21600"/>
              <a:gd name="T4" fmla="*/ 67014270 w 21600"/>
              <a:gd name="T5" fmla="*/ 0 h 21600"/>
              <a:gd name="T6" fmla="*/ 0 w 21600"/>
              <a:gd name="T7" fmla="*/ 246514725 h 21600"/>
              <a:gd name="T8" fmla="*/ 0 w 21600"/>
              <a:gd name="T9" fmla="*/ 346030897 h 21600"/>
              <a:gd name="T10" fmla="*/ 350488313 w 21600"/>
              <a:gd name="T11" fmla="*/ 346030897 h 21600"/>
              <a:gd name="T12" fmla="*/ 700975573 w 21600"/>
              <a:gd name="T13" fmla="*/ 346030897 h 21600"/>
              <a:gd name="T14" fmla="*/ 700975573 w 21600"/>
              <a:gd name="T15" fmla="*/ 246514725 h 21600"/>
              <a:gd name="T16" fmla="*/ 633961303 w 21600"/>
              <a:gd name="T17" fmla="*/ 217118312 h 21600"/>
              <a:gd name="T18" fmla="*/ 67014270 w 21600"/>
              <a:gd name="T19" fmla="*/ 217118312 h 21600"/>
              <a:gd name="T20" fmla="*/ 67014270 w 21600"/>
              <a:gd name="T21" fmla="*/ 108550887 h 21600"/>
              <a:gd name="T22" fmla="*/ 633961303 w 21600"/>
              <a:gd name="T23" fmla="*/ 108550887 h 21600"/>
              <a:gd name="T24" fmla="*/ 0 w 21600"/>
              <a:gd name="T25" fmla="*/ 296272811 h 21600"/>
              <a:gd name="T26" fmla="*/ 700975573 w 21600"/>
              <a:gd name="T27" fmla="*/ 296272811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4923 w 21600"/>
              <a:gd name="T43" fmla="*/ 2541 h 21600"/>
              <a:gd name="T44" fmla="*/ 16756 w 21600"/>
              <a:gd name="T45" fmla="*/ 11153 h 216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rgbClr val="FFFFCC"/>
          </a:solidFill>
          <a:ln w="9525" cmpd="sng">
            <a:solidFill>
              <a:srgbClr val="000000"/>
            </a:solidFill>
            <a:miter lim="800000"/>
            <a:headEnd/>
            <a:tailEnd/>
          </a:ln>
          <a:effectLst/>
          <a:extLst>
            <a:ext uri="{AF507438-7753-43E0-B8FC-AC1667EBCBE1}">
              <a14:hiddenEffects xmlns:a14="http://schemas.microsoft.com/office/drawing/2010/main">
                <a:effectLst>
                  <a:outerShdw dist="107763" dir="13500000" algn="ctr" rotWithShape="0">
                    <a:srgbClr val="808080"/>
                  </a:outerShdw>
                </a:effectLst>
              </a14:hiddenEffects>
            </a:ext>
          </a:extLst>
        </p:spPr>
        <p:txBody>
          <a:bodyPr/>
          <a:lstStyle/>
          <a:p>
            <a:endParaRPr lang="zh-CN" altLang="en-US" sz="14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89062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zh-CN" dirty="0"/>
              <a:t>路由器软件结构</a:t>
            </a:r>
            <a:endParaRPr lang="zh-CN" altLang="en-US" dirty="0"/>
          </a:p>
        </p:txBody>
      </p:sp>
      <p:sp>
        <p:nvSpPr>
          <p:cNvPr id="6" name="内容占位符 5"/>
          <p:cNvSpPr>
            <a:spLocks noGrp="1"/>
          </p:cNvSpPr>
          <p:nvPr>
            <p:ph idx="1"/>
          </p:nvPr>
        </p:nvSpPr>
        <p:spPr>
          <a:xfrm>
            <a:off x="214282" y="1071553"/>
            <a:ext cx="6643734" cy="3522674"/>
          </a:xfrm>
        </p:spPr>
        <p:txBody>
          <a:bodyPr>
            <a:normAutofit/>
          </a:bodyPr>
          <a:lstStyle/>
          <a:p>
            <a:r>
              <a:rPr lang="zh-CN" altLang="zh-CN" sz="1800" dirty="0"/>
              <a:t>两部分组成</a:t>
            </a:r>
            <a:r>
              <a:rPr lang="zh-CN" altLang="en-US" sz="1800" dirty="0"/>
              <a:t>：</a:t>
            </a:r>
          </a:p>
        </p:txBody>
      </p:sp>
      <p:sp>
        <p:nvSpPr>
          <p:cNvPr id="8" name="AutoShape 5"/>
          <p:cNvSpPr>
            <a:spLocks noChangeArrowheads="1"/>
          </p:cNvSpPr>
          <p:nvPr/>
        </p:nvSpPr>
        <p:spPr bwMode="auto">
          <a:xfrm>
            <a:off x="1609940" y="3147814"/>
            <a:ext cx="4402219" cy="1052909"/>
          </a:xfrm>
          <a:prstGeom prst="can">
            <a:avLst>
              <a:gd name="adj" fmla="val 50000"/>
            </a:avLst>
          </a:prstGeom>
          <a:gradFill rotWithShape="0">
            <a:gsLst>
              <a:gs pos="0">
                <a:srgbClr val="00475E"/>
              </a:gs>
              <a:gs pos="50000">
                <a:srgbClr val="0099CC"/>
              </a:gs>
              <a:gs pos="100000">
                <a:srgbClr val="00475E"/>
              </a:gs>
            </a:gsLst>
            <a:lin ang="0" scaled="1"/>
          </a:gradFill>
          <a:ln w="9525">
            <a:solidFill>
              <a:srgbClr val="66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AutoShape 6"/>
          <p:cNvSpPr>
            <a:spLocks noChangeArrowheads="1"/>
          </p:cNvSpPr>
          <p:nvPr/>
        </p:nvSpPr>
        <p:spPr bwMode="auto">
          <a:xfrm>
            <a:off x="1870936" y="1697555"/>
            <a:ext cx="3671887" cy="865188"/>
          </a:xfrm>
          <a:prstGeom prst="can">
            <a:avLst>
              <a:gd name="adj" fmla="val 50000"/>
            </a:avLst>
          </a:prstGeom>
          <a:solidFill>
            <a:srgbClr val="FFFF66"/>
          </a:solidFill>
          <a:ln w="9525">
            <a:solidFill>
              <a:srgbClr val="66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Text Box 7"/>
          <p:cNvSpPr txBox="1">
            <a:spLocks noChangeArrowheads="1"/>
          </p:cNvSpPr>
          <p:nvPr/>
        </p:nvSpPr>
        <p:spPr bwMode="auto">
          <a:xfrm>
            <a:off x="1992112" y="1779312"/>
            <a:ext cx="342953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b="1" dirty="0">
                <a:latin typeface="微软雅黑" panose="020B0503020204020204" pitchFamily="34" charset="-122"/>
                <a:ea typeface="微软雅黑" panose="020B0503020204020204" pitchFamily="34" charset="-122"/>
              </a:rPr>
              <a:t>路由器初始化、操作系统引导</a:t>
            </a:r>
          </a:p>
          <a:p>
            <a:pPr algn="ctr" eaLnBrk="1" hangingPunct="1"/>
            <a:r>
              <a:rPr lang="zh-CN" b="1" dirty="0">
                <a:latin typeface="微软雅黑" panose="020B0503020204020204" pitchFamily="34" charset="-122"/>
                <a:ea typeface="微软雅黑" panose="020B0503020204020204" pitchFamily="34" charset="-122"/>
              </a:rPr>
              <a:t>程序 </a:t>
            </a:r>
            <a:r>
              <a:rPr lang="zh-CN" altLang="zh-CN" b="1" dirty="0">
                <a:latin typeface="微软雅黑" panose="020B0503020204020204" pitchFamily="34" charset="-122"/>
                <a:ea typeface="微软雅黑" panose="020B0503020204020204" pitchFamily="34" charset="-122"/>
              </a:rPr>
              <a:t>BootRom</a:t>
            </a:r>
            <a:r>
              <a:rPr lang="zh-CN" altLang="en-US" b="1" dirty="0">
                <a:latin typeface="微软雅黑" panose="020B0503020204020204" pitchFamily="34" charset="-122"/>
                <a:ea typeface="微软雅黑" panose="020B0503020204020204" pitchFamily="34" charset="-122"/>
              </a:rPr>
              <a:t>（</a:t>
            </a:r>
            <a:r>
              <a:rPr lang="en-US" altLang="zh-CN" b="1" dirty="0" err="1">
                <a:latin typeface="微软雅黑" panose="020B0503020204020204" pitchFamily="34" charset="-122"/>
                <a:ea typeface="微软雅黑" panose="020B0503020204020204" pitchFamily="34" charset="-122"/>
              </a:rPr>
              <a:t>BootWare</a:t>
            </a:r>
            <a:r>
              <a:rPr lang="zh-CN" altLang="en-US" b="1" dirty="0">
                <a:latin typeface="微软雅黑" panose="020B0503020204020204" pitchFamily="34" charset="-122"/>
                <a:ea typeface="微软雅黑" panose="020B0503020204020204" pitchFamily="34" charset="-122"/>
              </a:rPr>
              <a:t>）</a:t>
            </a:r>
            <a:endParaRPr lang="zh-CN" altLang="zh-CN" b="1" dirty="0">
              <a:latin typeface="微软雅黑" panose="020B0503020204020204" pitchFamily="34" charset="-122"/>
              <a:ea typeface="微软雅黑" panose="020B0503020204020204" pitchFamily="34" charset="-122"/>
            </a:endParaRPr>
          </a:p>
        </p:txBody>
      </p:sp>
      <p:sp>
        <p:nvSpPr>
          <p:cNvPr id="11" name="Text Box 8"/>
          <p:cNvSpPr txBox="1">
            <a:spLocks noChangeArrowheads="1"/>
          </p:cNvSpPr>
          <p:nvPr/>
        </p:nvSpPr>
        <p:spPr bwMode="auto">
          <a:xfrm>
            <a:off x="2165776" y="3214692"/>
            <a:ext cx="31266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b="1" dirty="0" err="1">
                <a:latin typeface="微软雅黑" panose="020B0503020204020204" pitchFamily="34" charset="-122"/>
                <a:ea typeface="微软雅黑" panose="020B0503020204020204" pitchFamily="34" charset="-122"/>
              </a:rPr>
              <a:t>Comware</a:t>
            </a:r>
            <a:r>
              <a:rPr lang="zh-CN" altLang="en-US" b="1" dirty="0">
                <a:latin typeface="微软雅黑" panose="020B0503020204020204" pitchFamily="34" charset="-122"/>
                <a:ea typeface="微软雅黑" panose="020B0503020204020204" pitchFamily="34" charset="-122"/>
              </a:rPr>
              <a:t>网络</a:t>
            </a:r>
            <a:r>
              <a:rPr lang="zh-CN" altLang="zh-CN" b="1" dirty="0">
                <a:latin typeface="微软雅黑" panose="020B0503020204020204" pitchFamily="34" charset="-122"/>
                <a:ea typeface="微软雅黑" panose="020B0503020204020204" pitchFamily="34" charset="-122"/>
              </a:rPr>
              <a:t>操作系统平台</a:t>
            </a:r>
          </a:p>
        </p:txBody>
      </p:sp>
    </p:spTree>
    <p:extLst>
      <p:ext uri="{BB962C8B-B14F-4D97-AF65-F5344CB8AC3E}">
        <p14:creationId xmlns:p14="http://schemas.microsoft.com/office/powerpoint/2010/main" val="14711638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p:txBody>
          <a:bodyPr/>
          <a:lstStyle/>
          <a:p>
            <a:pPr eaLnBrk="1" hangingPunct="1"/>
            <a:r>
              <a:rPr lang="zh-CN" altLang="zh-CN" dirty="0"/>
              <a:t>RIP</a:t>
            </a:r>
            <a:r>
              <a:rPr lang="zh-CN" dirty="0"/>
              <a:t>配置 </a:t>
            </a:r>
            <a:r>
              <a:rPr lang="zh-CN" altLang="zh-CN" dirty="0">
                <a:latin typeface="Arial" pitchFamily="34" charset="0"/>
              </a:rPr>
              <a:t>—</a:t>
            </a:r>
            <a:r>
              <a:rPr lang="zh-CN" altLang="zh-CN" dirty="0"/>
              <a:t> </a:t>
            </a:r>
            <a:r>
              <a:rPr lang="zh-CN" dirty="0"/>
              <a:t>启动</a:t>
            </a:r>
            <a:r>
              <a:rPr lang="zh-CN" altLang="zh-CN" dirty="0"/>
              <a:t>/</a:t>
            </a:r>
            <a:r>
              <a:rPr lang="zh-CN" dirty="0"/>
              <a:t>关闭</a:t>
            </a:r>
          </a:p>
        </p:txBody>
      </p:sp>
      <p:sp>
        <p:nvSpPr>
          <p:cNvPr id="47108" name="Rectangle 3"/>
          <p:cNvSpPr>
            <a:spLocks noGrp="1" noChangeArrowheads="1"/>
          </p:cNvSpPr>
          <p:nvPr>
            <p:ph type="body" idx="1"/>
          </p:nvPr>
        </p:nvSpPr>
        <p:spPr>
          <a:xfrm>
            <a:off x="214282" y="1071552"/>
            <a:ext cx="6572296" cy="2357454"/>
          </a:xfrm>
        </p:spPr>
        <p:txBody>
          <a:bodyPr>
            <a:noAutofit/>
          </a:bodyPr>
          <a:lstStyle/>
          <a:p>
            <a:pPr eaLnBrk="1" hangingPunct="1"/>
            <a:r>
              <a:rPr lang="zh-CN" sz="1800" dirty="0"/>
              <a:t>启动</a:t>
            </a:r>
            <a:r>
              <a:rPr lang="zh-CN" altLang="zh-CN" sz="1800" dirty="0"/>
              <a:t>RIP</a:t>
            </a:r>
            <a:r>
              <a:rPr lang="zh-CN" sz="1800" dirty="0"/>
              <a:t>并进入</a:t>
            </a:r>
            <a:r>
              <a:rPr lang="zh-CN" altLang="zh-CN" sz="1800" dirty="0"/>
              <a:t>RIP</a:t>
            </a:r>
            <a:r>
              <a:rPr lang="zh-CN" sz="1800" dirty="0"/>
              <a:t>配置视图</a:t>
            </a:r>
          </a:p>
          <a:p>
            <a:pPr marL="684000" lvl="1" eaLnBrk="1" hangingPunct="1">
              <a:buFont typeface="Wingdings" pitchFamily="2" charset="2"/>
              <a:buNone/>
            </a:pPr>
            <a:r>
              <a:rPr lang="zh-CN" altLang="zh-CN" sz="1800" dirty="0"/>
              <a:t>[</a:t>
            </a:r>
            <a:r>
              <a:rPr lang="en-US" altLang="zh-CN" sz="1800" dirty="0"/>
              <a:t>H3C</a:t>
            </a:r>
            <a:r>
              <a:rPr lang="zh-CN" altLang="zh-CN" sz="1800" dirty="0"/>
              <a:t>] rip</a:t>
            </a:r>
            <a:endParaRPr lang="en-US" altLang="zh-CN" sz="1800" dirty="0"/>
          </a:p>
          <a:p>
            <a:pPr marL="684000" lvl="1" eaLnBrk="1" hangingPunct="1">
              <a:buFont typeface="Wingdings" pitchFamily="2" charset="2"/>
              <a:buNone/>
            </a:pPr>
            <a:r>
              <a:rPr lang="zh-CN" altLang="zh-CN" sz="1800" dirty="0"/>
              <a:t>[</a:t>
            </a:r>
            <a:r>
              <a:rPr lang="en-US" altLang="zh-CN" sz="1800" dirty="0"/>
              <a:t>H3C</a:t>
            </a:r>
            <a:r>
              <a:rPr lang="zh-CN" altLang="zh-CN" sz="1800" dirty="0"/>
              <a:t>-rip</a:t>
            </a:r>
            <a:r>
              <a:rPr lang="en-US" altLang="zh-CN" sz="1800" dirty="0"/>
              <a:t>-1</a:t>
            </a:r>
            <a:r>
              <a:rPr lang="zh-CN" altLang="zh-CN" sz="1800" dirty="0"/>
              <a:t>]</a:t>
            </a:r>
          </a:p>
          <a:p>
            <a:pPr eaLnBrk="1" hangingPunct="1"/>
            <a:r>
              <a:rPr lang="zh-CN" sz="1800" dirty="0"/>
              <a:t>关闭</a:t>
            </a:r>
            <a:r>
              <a:rPr lang="zh-CN" altLang="zh-CN" sz="1800" dirty="0"/>
              <a:t>RIP</a:t>
            </a:r>
          </a:p>
          <a:p>
            <a:pPr marL="684000" lvl="1">
              <a:buNone/>
            </a:pPr>
            <a:r>
              <a:rPr lang="pt-BR" altLang="zh-CN" sz="1800" dirty="0"/>
              <a:t>[H3C]undo rip</a:t>
            </a:r>
          </a:p>
          <a:p>
            <a:pPr marL="684000" lvl="1">
              <a:buNone/>
            </a:pPr>
            <a:r>
              <a:rPr lang="pt-BR" altLang="zh-CN" sz="1800" dirty="0"/>
              <a:t>Undo RIP process? [Y/N]:y</a:t>
            </a:r>
          </a:p>
        </p:txBody>
      </p:sp>
      <p:sp>
        <p:nvSpPr>
          <p:cNvPr id="47109" name="Text Box 4"/>
          <p:cNvSpPr txBox="1">
            <a:spLocks noChangeArrowheads="1"/>
          </p:cNvSpPr>
          <p:nvPr/>
        </p:nvSpPr>
        <p:spPr bwMode="auto">
          <a:xfrm>
            <a:off x="285720" y="3429006"/>
            <a:ext cx="6429420" cy="1569660"/>
          </a:xfrm>
          <a:prstGeom prst="rect">
            <a:avLst/>
          </a:prstGeom>
          <a:solidFill>
            <a:srgbClr val="66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1</a:t>
            </a:r>
            <a:r>
              <a:rPr lang="zh-CN" sz="1600" dirty="0">
                <a:latin typeface="微软雅黑" panose="020B0503020204020204" pitchFamily="34" charset="-122"/>
                <a:ea typeface="微软雅黑" panose="020B0503020204020204" pitchFamily="34" charset="-122"/>
              </a:rPr>
              <a:t>）缺省情况下，路由器不启动</a:t>
            </a:r>
            <a:r>
              <a:rPr lang="zh-CN" altLang="zh-CN" sz="1600" dirty="0">
                <a:latin typeface="微软雅黑" panose="020B0503020204020204" pitchFamily="34" charset="-122"/>
                <a:ea typeface="微软雅黑" panose="020B0503020204020204" pitchFamily="34" charset="-122"/>
              </a:rPr>
              <a:t>RIP</a:t>
            </a:r>
            <a:r>
              <a:rPr lang="zh-CN" sz="1600" dirty="0">
                <a:latin typeface="微软雅黑" panose="020B0503020204020204" pitchFamily="34" charset="-122"/>
                <a:ea typeface="微软雅黑" panose="020B0503020204020204" pitchFamily="34" charset="-122"/>
              </a:rPr>
              <a:t>。</a:t>
            </a:r>
          </a:p>
          <a:p>
            <a:pPr eaLnBrk="1" hangingPunct="1"/>
            <a:r>
              <a:rPr 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2</a:t>
            </a:r>
            <a:r>
              <a:rPr 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RIP </a:t>
            </a:r>
            <a:r>
              <a:rPr lang="zh-CN" sz="1600" dirty="0">
                <a:latin typeface="微软雅黑" panose="020B0503020204020204" pitchFamily="34" charset="-122"/>
                <a:ea typeface="微软雅黑" panose="020B0503020204020204" pitchFamily="34" charset="-122"/>
              </a:rPr>
              <a:t>的大部分特性都需要在</a:t>
            </a:r>
            <a:r>
              <a:rPr lang="zh-CN" altLang="zh-CN" sz="1600" dirty="0">
                <a:latin typeface="微软雅黑" panose="020B0503020204020204" pitchFamily="34" charset="-122"/>
                <a:ea typeface="微软雅黑" panose="020B0503020204020204" pitchFamily="34" charset="-122"/>
              </a:rPr>
              <a:t>RIP </a:t>
            </a:r>
            <a:r>
              <a:rPr lang="zh-CN" sz="1600" dirty="0">
                <a:latin typeface="微软雅黑" panose="020B0503020204020204" pitchFamily="34" charset="-122"/>
                <a:ea typeface="微软雅黑" panose="020B0503020204020204" pitchFamily="34" charset="-122"/>
              </a:rPr>
              <a:t>视图下配置，接口视图下也有部分</a:t>
            </a:r>
            <a:r>
              <a:rPr lang="zh-CN" altLang="zh-CN" sz="1600" dirty="0">
                <a:latin typeface="微软雅黑" panose="020B0503020204020204" pitchFamily="34" charset="-122"/>
                <a:ea typeface="微软雅黑" panose="020B0503020204020204" pitchFamily="34" charset="-122"/>
              </a:rPr>
              <a:t>RIP </a:t>
            </a:r>
            <a:r>
              <a:rPr lang="zh-CN" sz="1600" dirty="0">
                <a:latin typeface="微软雅黑" panose="020B0503020204020204" pitchFamily="34" charset="-122"/>
                <a:ea typeface="微软雅黑" panose="020B0503020204020204" pitchFamily="34" charset="-122"/>
              </a:rPr>
              <a:t>相关属性的配置。</a:t>
            </a:r>
            <a:r>
              <a:rPr lang="zh-CN" altLang="en-US" sz="1600" dirty="0">
                <a:latin typeface="微软雅黑" panose="020B0503020204020204" pitchFamily="34" charset="-122"/>
                <a:ea typeface="微软雅黑" panose="020B0503020204020204" pitchFamily="34" charset="-122"/>
              </a:rPr>
              <a:t>目前，系统支持</a:t>
            </a:r>
            <a:r>
              <a:rPr lang="en-US" altLang="zh-CN" sz="1600" dirty="0">
                <a:latin typeface="微软雅黑" panose="020B0503020204020204" pitchFamily="34" charset="-122"/>
                <a:ea typeface="微软雅黑" panose="020B0503020204020204" pitchFamily="34" charset="-122"/>
              </a:rPr>
              <a:t>RIP</a:t>
            </a:r>
            <a:r>
              <a:rPr lang="zh-CN" altLang="en-US" sz="1600" dirty="0">
                <a:latin typeface="微软雅黑" panose="020B0503020204020204" pitchFamily="34" charset="-122"/>
                <a:ea typeface="微软雅黑" panose="020B0503020204020204" pitchFamily="34" charset="-122"/>
              </a:rPr>
              <a:t>多进程。当在一台路由器上启动多个</a:t>
            </a:r>
            <a:r>
              <a:rPr lang="en-US" altLang="zh-CN" sz="1600" dirty="0">
                <a:latin typeface="微软雅黑" panose="020B0503020204020204" pitchFamily="34" charset="-122"/>
                <a:ea typeface="微软雅黑" panose="020B0503020204020204" pitchFamily="34" charset="-122"/>
              </a:rPr>
              <a:t>RIP</a:t>
            </a:r>
            <a:r>
              <a:rPr lang="zh-CN" altLang="en-US" sz="1600" dirty="0">
                <a:latin typeface="微软雅黑" panose="020B0503020204020204" pitchFamily="34" charset="-122"/>
                <a:ea typeface="微软雅黑" panose="020B0503020204020204" pitchFamily="34" charset="-122"/>
              </a:rPr>
              <a:t>进程时，需要指定不同的进程号。</a:t>
            </a:r>
            <a:r>
              <a:rPr lang="en-US" altLang="zh-CN" sz="1600" dirty="0">
                <a:latin typeface="微软雅黑" panose="020B0503020204020204" pitchFamily="34" charset="-122"/>
                <a:ea typeface="微软雅黑" panose="020B0503020204020204" pitchFamily="34" charset="-122"/>
              </a:rPr>
              <a:t>RIP</a:t>
            </a:r>
            <a:r>
              <a:rPr lang="zh-CN" altLang="en-US" sz="1600" dirty="0">
                <a:latin typeface="微软雅黑" panose="020B0503020204020204" pitchFamily="34" charset="-122"/>
                <a:ea typeface="微软雅黑" panose="020B0503020204020204" pitchFamily="34" charset="-122"/>
              </a:rPr>
              <a:t>进程号是本地概念，不影响与其它路由器之间的报文交换。因此，不同的路由器之间，即使进程号不同也可以进行报文交换。</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838460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ChangeArrowheads="1"/>
          </p:cNvSpPr>
          <p:nvPr>
            <p:ph type="title"/>
          </p:nvPr>
        </p:nvSpPr>
        <p:spPr/>
        <p:txBody>
          <a:bodyPr/>
          <a:lstStyle/>
          <a:p>
            <a:pPr eaLnBrk="1" hangingPunct="1"/>
            <a:r>
              <a:rPr lang="zh-CN" altLang="zh-CN" dirty="0"/>
              <a:t>RIP</a:t>
            </a:r>
            <a:r>
              <a:rPr lang="zh-CN" dirty="0"/>
              <a:t>配置 </a:t>
            </a:r>
            <a:r>
              <a:rPr lang="zh-CN" altLang="zh-CN" dirty="0">
                <a:latin typeface="Arial" pitchFamily="34" charset="0"/>
              </a:rPr>
              <a:t>—</a:t>
            </a:r>
            <a:r>
              <a:rPr lang="zh-CN" altLang="zh-CN" dirty="0"/>
              <a:t> </a:t>
            </a:r>
            <a:r>
              <a:rPr lang="zh-CN" dirty="0"/>
              <a:t>指定工作网段</a:t>
            </a:r>
          </a:p>
        </p:txBody>
      </p:sp>
      <p:sp>
        <p:nvSpPr>
          <p:cNvPr id="48132" name="Rectangle 3"/>
          <p:cNvSpPr>
            <a:spLocks noGrp="1" noChangeArrowheads="1"/>
          </p:cNvSpPr>
          <p:nvPr>
            <p:ph type="body" idx="1"/>
          </p:nvPr>
        </p:nvSpPr>
        <p:spPr>
          <a:xfrm>
            <a:off x="214282" y="1071552"/>
            <a:ext cx="7094022" cy="2357454"/>
          </a:xfrm>
        </p:spPr>
        <p:txBody>
          <a:bodyPr>
            <a:normAutofit/>
          </a:bodyPr>
          <a:lstStyle/>
          <a:p>
            <a:pPr eaLnBrk="1" hangingPunct="1"/>
            <a:r>
              <a:rPr lang="zh-CN" sz="1800" dirty="0"/>
              <a:t>在路由器所连接的一个网段启动</a:t>
            </a:r>
            <a:r>
              <a:rPr lang="zh-CN" altLang="zh-CN" sz="1800" dirty="0"/>
              <a:t>/</a:t>
            </a:r>
            <a:r>
              <a:rPr lang="zh-CN" sz="1800" dirty="0"/>
              <a:t>关闭</a:t>
            </a:r>
            <a:r>
              <a:rPr lang="zh-CN" altLang="zh-CN" sz="1800" dirty="0"/>
              <a:t>RIP</a:t>
            </a:r>
          </a:p>
          <a:p>
            <a:pPr lvl="1">
              <a:buNone/>
            </a:pPr>
            <a:r>
              <a:rPr lang="zh-CN" altLang="zh-CN" sz="1800" dirty="0"/>
              <a:t>[</a:t>
            </a:r>
            <a:r>
              <a:rPr lang="en-US" altLang="zh-CN" sz="1800" dirty="0"/>
              <a:t>H3C</a:t>
            </a:r>
            <a:r>
              <a:rPr lang="zh-CN" altLang="zh-CN" sz="1800" dirty="0"/>
              <a:t>-rip</a:t>
            </a:r>
            <a:r>
              <a:rPr lang="en-US" altLang="zh-CN" sz="1800" dirty="0"/>
              <a:t>-1</a:t>
            </a:r>
            <a:r>
              <a:rPr lang="zh-CN" altLang="zh-CN" sz="1800" dirty="0"/>
              <a:t>] [undo] network </a:t>
            </a:r>
            <a:r>
              <a:rPr lang="zh-CN" altLang="zh-CN" sz="1800" i="1" dirty="0"/>
              <a:t>network-address</a:t>
            </a:r>
            <a:r>
              <a:rPr lang="en-US" altLang="zh-CN" sz="1800" i="1" dirty="0"/>
              <a:t> [ wildcard-mask ]</a:t>
            </a:r>
            <a:endParaRPr lang="zh-CN" altLang="zh-CN" sz="1800" i="1" dirty="0"/>
          </a:p>
          <a:p>
            <a:pPr lvl="1" eaLnBrk="1" hangingPunct="1">
              <a:buFont typeface="Wingdings" pitchFamily="2" charset="2"/>
              <a:buNone/>
            </a:pPr>
            <a:r>
              <a:rPr lang="zh-CN" altLang="zh-CN" sz="1800" i="1" dirty="0"/>
              <a:t>network-address</a:t>
            </a:r>
            <a:r>
              <a:rPr lang="zh-CN" altLang="zh-CN" sz="1800" dirty="0"/>
              <a:t>: </a:t>
            </a:r>
            <a:r>
              <a:rPr lang="zh-CN" sz="1800" dirty="0"/>
              <a:t>路由器相应接口的</a:t>
            </a:r>
            <a:r>
              <a:rPr lang="zh-CN" altLang="zh-CN" sz="1800" dirty="0"/>
              <a:t>IP</a:t>
            </a:r>
            <a:r>
              <a:rPr lang="zh-CN" sz="1800" dirty="0"/>
              <a:t>地址</a:t>
            </a:r>
            <a:endParaRPr lang="en-US" altLang="zh-CN" sz="1800" dirty="0"/>
          </a:p>
          <a:p>
            <a:pPr lvl="1">
              <a:buNone/>
            </a:pPr>
            <a:r>
              <a:rPr lang="en-US" altLang="zh-CN" sz="1800" dirty="0"/>
              <a:t>wildcard-mask</a:t>
            </a:r>
            <a:r>
              <a:rPr lang="zh-CN" altLang="en-US" sz="1800" dirty="0"/>
              <a:t>：通配符掩码（以后章节介绍）</a:t>
            </a:r>
            <a:endParaRPr lang="zh-CN" sz="1800" dirty="0"/>
          </a:p>
          <a:p>
            <a:pPr eaLnBrk="1" hangingPunct="1"/>
            <a:r>
              <a:rPr lang="zh-CN" sz="1800" dirty="0"/>
              <a:t>在路由器所连接的所有网段启动</a:t>
            </a:r>
            <a:r>
              <a:rPr lang="zh-CN" altLang="zh-CN" sz="1800" dirty="0"/>
              <a:t>/</a:t>
            </a:r>
            <a:r>
              <a:rPr lang="zh-CN" sz="1800" dirty="0"/>
              <a:t>关闭</a:t>
            </a:r>
            <a:r>
              <a:rPr lang="zh-CN" altLang="zh-CN" sz="1800" dirty="0"/>
              <a:t>RIP</a:t>
            </a:r>
          </a:p>
          <a:p>
            <a:pPr lvl="1" eaLnBrk="1" hangingPunct="1">
              <a:buFont typeface="Wingdings" pitchFamily="2" charset="2"/>
              <a:buNone/>
            </a:pPr>
            <a:r>
              <a:rPr lang="zh-CN" altLang="zh-CN" sz="1800" dirty="0"/>
              <a:t>[</a:t>
            </a:r>
            <a:r>
              <a:rPr lang="en-US" altLang="zh-CN" sz="1800" dirty="0"/>
              <a:t>H3C</a:t>
            </a:r>
            <a:r>
              <a:rPr lang="zh-CN" altLang="zh-CN" sz="1800" dirty="0"/>
              <a:t>-rip</a:t>
            </a:r>
            <a:r>
              <a:rPr lang="en-US" altLang="zh-CN" sz="1800" dirty="0"/>
              <a:t>-1</a:t>
            </a:r>
            <a:r>
              <a:rPr lang="zh-CN" altLang="zh-CN" sz="1800" dirty="0"/>
              <a:t>] [undo] network </a:t>
            </a:r>
            <a:r>
              <a:rPr lang="en-US" altLang="zh-CN" sz="1800" dirty="0"/>
              <a:t>0.0.0.0</a:t>
            </a:r>
            <a:endParaRPr lang="zh-CN" altLang="zh-CN" sz="1800" dirty="0"/>
          </a:p>
        </p:txBody>
      </p:sp>
      <p:sp>
        <p:nvSpPr>
          <p:cNvPr id="48133" name="Text Box 4"/>
          <p:cNvSpPr txBox="1">
            <a:spLocks noChangeArrowheads="1"/>
          </p:cNvSpPr>
          <p:nvPr/>
        </p:nvSpPr>
        <p:spPr bwMode="auto">
          <a:xfrm>
            <a:off x="285720" y="3543302"/>
            <a:ext cx="6429420" cy="646331"/>
          </a:xfrm>
          <a:prstGeom prst="rect">
            <a:avLst/>
          </a:prstGeom>
          <a:solidFill>
            <a:srgbClr val="66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dirty="0">
                <a:latin typeface="微软雅黑" panose="020B0503020204020204" pitchFamily="34" charset="-122"/>
                <a:ea typeface="微软雅黑" panose="020B0503020204020204" pitchFamily="34" charset="-122"/>
              </a:rPr>
              <a:t>注意：</a:t>
            </a:r>
            <a:r>
              <a:rPr lang="zh-CN" altLang="zh-CN" dirty="0">
                <a:latin typeface="微软雅黑" panose="020B0503020204020204" pitchFamily="34" charset="-122"/>
                <a:ea typeface="微软雅黑" panose="020B0503020204020204" pitchFamily="34" charset="-122"/>
              </a:rPr>
              <a:t>RIP</a:t>
            </a:r>
            <a:r>
              <a:rPr lang="zh-CN" dirty="0">
                <a:latin typeface="微软雅黑" panose="020B0503020204020204" pitchFamily="34" charset="-122"/>
                <a:ea typeface="微软雅黑" panose="020B0503020204020204" pitchFamily="34" charset="-122"/>
              </a:rPr>
              <a:t>只在指定网段上的接口运行；因此，</a:t>
            </a:r>
            <a:r>
              <a:rPr lang="zh-CN" altLang="zh-CN" dirty="0">
                <a:latin typeface="微软雅黑" panose="020B0503020204020204" pitchFamily="34" charset="-122"/>
                <a:ea typeface="微软雅黑" panose="020B0503020204020204" pitchFamily="34" charset="-122"/>
              </a:rPr>
              <a:t>RIP </a:t>
            </a:r>
            <a:r>
              <a:rPr lang="zh-CN" dirty="0">
                <a:latin typeface="微软雅黑" panose="020B0503020204020204" pitchFamily="34" charset="-122"/>
                <a:ea typeface="微软雅黑" panose="020B0503020204020204" pitchFamily="34" charset="-122"/>
              </a:rPr>
              <a:t>启动后必须指定其工作网段。</a:t>
            </a:r>
          </a:p>
        </p:txBody>
      </p:sp>
    </p:spTree>
    <p:extLst>
      <p:ext uri="{BB962C8B-B14F-4D97-AF65-F5344CB8AC3E}">
        <p14:creationId xmlns:p14="http://schemas.microsoft.com/office/powerpoint/2010/main" val="15495368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Grp="1" noChangeArrowheads="1"/>
          </p:cNvSpPr>
          <p:nvPr>
            <p:ph type="title"/>
          </p:nvPr>
        </p:nvSpPr>
        <p:spPr/>
        <p:txBody>
          <a:bodyPr/>
          <a:lstStyle/>
          <a:p>
            <a:pPr eaLnBrk="1" hangingPunct="1"/>
            <a:r>
              <a:rPr lang="zh-CN" altLang="zh-CN" dirty="0"/>
              <a:t>RIP</a:t>
            </a:r>
            <a:r>
              <a:rPr lang="zh-CN" dirty="0"/>
              <a:t>配置 </a:t>
            </a:r>
            <a:r>
              <a:rPr lang="zh-CN" altLang="zh-CN" dirty="0">
                <a:latin typeface="Arial" pitchFamily="34" charset="0"/>
              </a:rPr>
              <a:t>—</a:t>
            </a:r>
            <a:r>
              <a:rPr lang="zh-CN" altLang="zh-CN" dirty="0"/>
              <a:t> RIP</a:t>
            </a:r>
            <a:r>
              <a:rPr lang="zh-CN" dirty="0"/>
              <a:t>版本</a:t>
            </a:r>
          </a:p>
        </p:txBody>
      </p:sp>
      <p:sp>
        <p:nvSpPr>
          <p:cNvPr id="49156" name="Rectangle 3"/>
          <p:cNvSpPr>
            <a:spLocks noGrp="1" noChangeArrowheads="1"/>
          </p:cNvSpPr>
          <p:nvPr>
            <p:ph type="body" idx="1"/>
          </p:nvPr>
        </p:nvSpPr>
        <p:spPr>
          <a:xfrm>
            <a:off x="214283" y="1071552"/>
            <a:ext cx="6643733" cy="2148270"/>
          </a:xfrm>
        </p:spPr>
        <p:txBody>
          <a:bodyPr>
            <a:normAutofit/>
          </a:bodyPr>
          <a:lstStyle/>
          <a:p>
            <a:pPr eaLnBrk="1" hangingPunct="1"/>
            <a:r>
              <a:rPr lang="zh-CN" sz="1800" dirty="0"/>
              <a:t>指定接口的版本为</a:t>
            </a:r>
            <a:r>
              <a:rPr lang="zh-CN" altLang="zh-CN" sz="1800" dirty="0"/>
              <a:t>RIP-1</a:t>
            </a:r>
          </a:p>
          <a:p>
            <a:pPr lvl="1" eaLnBrk="1" hangingPunct="1">
              <a:buFont typeface="Wingdings" pitchFamily="2" charset="2"/>
              <a:buNone/>
            </a:pPr>
            <a:r>
              <a:rPr lang="zh-CN" altLang="zh-CN" sz="1800" dirty="0"/>
              <a:t>[</a:t>
            </a:r>
            <a:r>
              <a:rPr lang="en-US" altLang="zh-CN" sz="1800" dirty="0"/>
              <a:t>H3C</a:t>
            </a:r>
            <a:r>
              <a:rPr lang="zh-CN" altLang="zh-CN" sz="1800" dirty="0"/>
              <a:t>-Serial</a:t>
            </a:r>
            <a:r>
              <a:rPr lang="en-US" altLang="zh-CN" sz="1800" dirty="0"/>
              <a:t>1/</a:t>
            </a:r>
            <a:r>
              <a:rPr lang="zh-CN" altLang="zh-CN" sz="1800" dirty="0"/>
              <a:t>0] rip version 1</a:t>
            </a:r>
            <a:endParaRPr lang="zh-CN" altLang="zh-CN" sz="1800" i="1" dirty="0"/>
          </a:p>
          <a:p>
            <a:pPr eaLnBrk="1" hangingPunct="1"/>
            <a:r>
              <a:rPr lang="zh-CN" sz="1800" dirty="0"/>
              <a:t>指定接口的版本为</a:t>
            </a:r>
            <a:r>
              <a:rPr lang="zh-CN" altLang="zh-CN" sz="1800" dirty="0"/>
              <a:t>RIP-2</a:t>
            </a:r>
          </a:p>
          <a:p>
            <a:pPr lvl="1" eaLnBrk="1" hangingPunct="1">
              <a:buFont typeface="Wingdings" pitchFamily="2" charset="2"/>
              <a:buNone/>
            </a:pPr>
            <a:r>
              <a:rPr lang="zh-CN" altLang="zh-CN" sz="1800" dirty="0"/>
              <a:t>[</a:t>
            </a:r>
            <a:r>
              <a:rPr lang="en-US" altLang="zh-CN" sz="1800" dirty="0"/>
              <a:t>H3C</a:t>
            </a:r>
            <a:r>
              <a:rPr lang="zh-CN" altLang="zh-CN" sz="1800" dirty="0"/>
              <a:t>-Serial</a:t>
            </a:r>
            <a:r>
              <a:rPr lang="en-US" altLang="zh-CN" sz="1800" dirty="0"/>
              <a:t>1/</a:t>
            </a:r>
            <a:r>
              <a:rPr lang="zh-CN" altLang="zh-CN" sz="1800" dirty="0"/>
              <a:t>0] rip version 2 [broadcast | multicast]</a:t>
            </a:r>
          </a:p>
          <a:p>
            <a:pPr eaLnBrk="1" hangingPunct="1"/>
            <a:r>
              <a:rPr lang="zh-CN" altLang="en-US" sz="1800" dirty="0"/>
              <a:t>配置全局</a:t>
            </a:r>
            <a:r>
              <a:rPr lang="en-US" altLang="zh-CN" sz="1800" dirty="0"/>
              <a:t>RIP</a:t>
            </a:r>
            <a:r>
              <a:rPr lang="zh-CN" altLang="en-US" sz="1800" dirty="0"/>
              <a:t>版本</a:t>
            </a:r>
            <a:endParaRPr lang="zh-CN" sz="1800" dirty="0"/>
          </a:p>
          <a:p>
            <a:pPr lvl="1">
              <a:buNone/>
            </a:pPr>
            <a:r>
              <a:rPr lang="zh-CN" altLang="zh-CN" sz="1800" dirty="0"/>
              <a:t>[</a:t>
            </a:r>
            <a:r>
              <a:rPr lang="en-US" altLang="zh-CN" sz="1800" dirty="0"/>
              <a:t>H3C</a:t>
            </a:r>
            <a:r>
              <a:rPr lang="zh-CN" altLang="zh-CN" sz="1800" dirty="0"/>
              <a:t>-</a:t>
            </a:r>
            <a:r>
              <a:rPr lang="en-US" altLang="zh-CN" sz="1800" dirty="0"/>
              <a:t>RIP-1</a:t>
            </a:r>
            <a:r>
              <a:rPr lang="zh-CN" altLang="zh-CN" sz="1800" dirty="0"/>
              <a:t>] </a:t>
            </a:r>
            <a:r>
              <a:rPr lang="en-US" altLang="zh-CN" sz="1800" dirty="0"/>
              <a:t>version { 1 | 2 }</a:t>
            </a:r>
          </a:p>
          <a:p>
            <a:pPr lvl="1" eaLnBrk="1" hangingPunct="1">
              <a:buFont typeface="Wingdings" pitchFamily="2" charset="2"/>
              <a:buNone/>
            </a:pPr>
            <a:endParaRPr lang="zh-CN" altLang="zh-CN" sz="1800" dirty="0"/>
          </a:p>
        </p:txBody>
      </p:sp>
      <p:sp>
        <p:nvSpPr>
          <p:cNvPr id="49157" name="Text Box 4"/>
          <p:cNvSpPr txBox="1">
            <a:spLocks noChangeArrowheads="1"/>
          </p:cNvSpPr>
          <p:nvPr/>
        </p:nvSpPr>
        <p:spPr bwMode="auto">
          <a:xfrm>
            <a:off x="285720" y="3291830"/>
            <a:ext cx="6429420" cy="1323439"/>
          </a:xfrm>
          <a:prstGeom prst="rect">
            <a:avLst/>
          </a:prstGeom>
          <a:solidFill>
            <a:srgbClr val="66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600" dirty="0">
                <a:latin typeface="微软雅黑" panose="020B0503020204020204" pitchFamily="34" charset="-122"/>
                <a:ea typeface="微软雅黑" panose="020B0503020204020204" pitchFamily="34" charset="-122"/>
              </a:rPr>
              <a:t>用户可以在</a:t>
            </a:r>
            <a:r>
              <a:rPr lang="en-US" altLang="zh-CN" sz="1600" dirty="0">
                <a:latin typeface="微软雅黑" panose="020B0503020204020204" pitchFamily="34" charset="-122"/>
                <a:ea typeface="微软雅黑" panose="020B0503020204020204" pitchFamily="34" charset="-122"/>
              </a:rPr>
              <a:t>RIP</a:t>
            </a:r>
            <a:r>
              <a:rPr lang="zh-CN" altLang="en-US" sz="1600" dirty="0">
                <a:latin typeface="微软雅黑" panose="020B0503020204020204" pitchFamily="34" charset="-122"/>
                <a:ea typeface="微软雅黑" panose="020B0503020204020204" pitchFamily="34" charset="-122"/>
              </a:rPr>
              <a:t>视图下配置</a:t>
            </a:r>
            <a:r>
              <a:rPr lang="en-US" altLang="zh-CN" sz="1600" dirty="0">
                <a:latin typeface="微软雅黑" panose="020B0503020204020204" pitchFamily="34" charset="-122"/>
                <a:ea typeface="微软雅黑" panose="020B0503020204020204" pitchFamily="34" charset="-122"/>
              </a:rPr>
              <a:t>RIP</a:t>
            </a:r>
            <a:r>
              <a:rPr lang="zh-CN" altLang="en-US" sz="1600" dirty="0">
                <a:latin typeface="微软雅黑" panose="020B0503020204020204" pitchFamily="34" charset="-122"/>
                <a:ea typeface="微软雅黑" panose="020B0503020204020204" pitchFamily="34" charset="-122"/>
              </a:rPr>
              <a:t>版本，也可在接口上配置</a:t>
            </a:r>
            <a:r>
              <a:rPr lang="en-US" altLang="zh-CN" sz="1600" dirty="0">
                <a:latin typeface="微软雅黑" panose="020B0503020204020204" pitchFamily="34" charset="-122"/>
                <a:ea typeface="微软雅黑" panose="020B0503020204020204" pitchFamily="34" charset="-122"/>
              </a:rPr>
              <a:t>RIP</a:t>
            </a:r>
            <a:r>
              <a:rPr lang="zh-CN" altLang="en-US" sz="1600" dirty="0">
                <a:latin typeface="微软雅黑" panose="020B0503020204020204" pitchFamily="34" charset="-122"/>
                <a:ea typeface="微软雅黑" panose="020B0503020204020204" pitchFamily="34" charset="-122"/>
              </a:rPr>
              <a:t>版本：</a:t>
            </a:r>
          </a:p>
          <a:p>
            <a:pPr eaLnBrk="1" hangingPunct="1"/>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当全局和接口都没有进行</a:t>
            </a:r>
            <a:r>
              <a:rPr lang="en-US" altLang="zh-CN" sz="1600" dirty="0">
                <a:latin typeface="微软雅黑" panose="020B0503020204020204" pitchFamily="34" charset="-122"/>
                <a:ea typeface="微软雅黑" panose="020B0503020204020204" pitchFamily="34" charset="-122"/>
              </a:rPr>
              <a:t>RIP</a:t>
            </a:r>
            <a:r>
              <a:rPr lang="zh-CN" altLang="en-US" sz="1600" dirty="0">
                <a:latin typeface="微软雅黑" panose="020B0503020204020204" pitchFamily="34" charset="-122"/>
                <a:ea typeface="微软雅黑" panose="020B0503020204020204" pitchFamily="34" charset="-122"/>
              </a:rPr>
              <a:t>版本配置时，接口发送</a:t>
            </a:r>
            <a:r>
              <a:rPr lang="en-US" altLang="zh-CN" sz="1600" dirty="0">
                <a:latin typeface="微软雅黑" panose="020B0503020204020204" pitchFamily="34" charset="-122"/>
                <a:ea typeface="微软雅黑" panose="020B0503020204020204" pitchFamily="34" charset="-122"/>
              </a:rPr>
              <a:t>RIP-1</a:t>
            </a:r>
            <a:r>
              <a:rPr lang="zh-CN" altLang="en-US" sz="1600" dirty="0">
                <a:latin typeface="微软雅黑" panose="020B0503020204020204" pitchFamily="34" charset="-122"/>
                <a:ea typeface="微软雅黑" panose="020B0503020204020204" pitchFamily="34" charset="-122"/>
              </a:rPr>
              <a:t>广播报文，可以接收</a:t>
            </a:r>
            <a:r>
              <a:rPr lang="en-US" altLang="zh-CN" sz="1600" dirty="0">
                <a:latin typeface="微软雅黑" panose="020B0503020204020204" pitchFamily="34" charset="-122"/>
                <a:ea typeface="微软雅黑" panose="020B0503020204020204" pitchFamily="34" charset="-122"/>
              </a:rPr>
              <a:t>RIP-1</a:t>
            </a:r>
            <a:r>
              <a:rPr lang="zh-CN" altLang="en-US" sz="1600" dirty="0">
                <a:latin typeface="微软雅黑" panose="020B0503020204020204" pitchFamily="34" charset="-122"/>
                <a:ea typeface="微软雅黑" panose="020B0503020204020204" pitchFamily="34" charset="-122"/>
              </a:rPr>
              <a:t>广播</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单播报文、</a:t>
            </a:r>
            <a:r>
              <a:rPr lang="en-US" altLang="zh-CN" sz="1600" dirty="0">
                <a:latin typeface="微软雅黑" panose="020B0503020204020204" pitchFamily="34" charset="-122"/>
                <a:ea typeface="微软雅黑" panose="020B0503020204020204" pitchFamily="34" charset="-122"/>
              </a:rPr>
              <a:t>RIP-2</a:t>
            </a:r>
            <a:r>
              <a:rPr lang="zh-CN" altLang="en-US" sz="1600" dirty="0">
                <a:latin typeface="微软雅黑" panose="020B0503020204020204" pitchFamily="34" charset="-122"/>
                <a:ea typeface="微软雅黑" panose="020B0503020204020204" pitchFamily="34" charset="-122"/>
              </a:rPr>
              <a:t>广播</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组播</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单播报文。</a:t>
            </a:r>
          </a:p>
          <a:p>
            <a:pPr eaLnBrk="1" hangingPunct="1"/>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如果接口上配置了</a:t>
            </a:r>
            <a:r>
              <a:rPr lang="en-US" altLang="zh-CN" sz="1600" dirty="0">
                <a:latin typeface="微软雅黑" panose="020B0503020204020204" pitchFamily="34" charset="-122"/>
                <a:ea typeface="微软雅黑" panose="020B0503020204020204" pitchFamily="34" charset="-122"/>
              </a:rPr>
              <a:t>RIP</a:t>
            </a:r>
            <a:r>
              <a:rPr lang="zh-CN" altLang="en-US" sz="1600" dirty="0">
                <a:latin typeface="微软雅黑" panose="020B0503020204020204" pitchFamily="34" charset="-122"/>
                <a:ea typeface="微软雅黑" panose="020B0503020204020204" pitchFamily="34" charset="-122"/>
              </a:rPr>
              <a:t>版本，以接口配置的为准；如果接口没有进行</a:t>
            </a:r>
            <a:r>
              <a:rPr lang="en-US" altLang="zh-CN" sz="1600" dirty="0">
                <a:latin typeface="微软雅黑" panose="020B0503020204020204" pitchFamily="34" charset="-122"/>
                <a:ea typeface="微软雅黑" panose="020B0503020204020204" pitchFamily="34" charset="-122"/>
              </a:rPr>
              <a:t>RIP</a:t>
            </a:r>
            <a:r>
              <a:rPr lang="zh-CN" altLang="en-US" sz="1600" dirty="0">
                <a:latin typeface="微软雅黑" panose="020B0503020204020204" pitchFamily="34" charset="-122"/>
                <a:ea typeface="微软雅黑" panose="020B0503020204020204" pitchFamily="34" charset="-122"/>
              </a:rPr>
              <a:t>版本配置，接口运行的</a:t>
            </a:r>
            <a:r>
              <a:rPr lang="en-US" altLang="zh-CN" sz="1600" dirty="0">
                <a:latin typeface="微软雅黑" panose="020B0503020204020204" pitchFamily="34" charset="-122"/>
                <a:ea typeface="微软雅黑" panose="020B0503020204020204" pitchFamily="34" charset="-122"/>
              </a:rPr>
              <a:t>RIP</a:t>
            </a:r>
            <a:r>
              <a:rPr lang="zh-CN" altLang="en-US" sz="1600" dirty="0">
                <a:latin typeface="微软雅黑" panose="020B0503020204020204" pitchFamily="34" charset="-122"/>
                <a:ea typeface="微软雅黑" panose="020B0503020204020204" pitchFamily="34" charset="-122"/>
              </a:rPr>
              <a:t>版本将以全局配置的版本为准。</a:t>
            </a:r>
          </a:p>
        </p:txBody>
      </p:sp>
    </p:spTree>
    <p:extLst>
      <p:ext uri="{BB962C8B-B14F-4D97-AF65-F5344CB8AC3E}">
        <p14:creationId xmlns:p14="http://schemas.microsoft.com/office/powerpoint/2010/main" val="33142748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214282" y="1071551"/>
            <a:ext cx="6733982" cy="797729"/>
          </a:xfrm>
        </p:spPr>
        <p:txBody>
          <a:bodyPr>
            <a:noAutofit/>
          </a:bodyPr>
          <a:lstStyle/>
          <a:p>
            <a:pPr eaLnBrk="1" hangingPunct="1"/>
            <a:r>
              <a:rPr lang="zh-CN" sz="1800" dirty="0"/>
              <a:t>启动</a:t>
            </a:r>
            <a:r>
              <a:rPr lang="zh-CN" altLang="zh-CN" sz="1800" dirty="0"/>
              <a:t>/</a:t>
            </a:r>
            <a:r>
              <a:rPr lang="zh-CN" sz="1800" dirty="0"/>
              <a:t>关闭水平分割</a:t>
            </a:r>
          </a:p>
          <a:p>
            <a:pPr marL="684000" lvl="1" eaLnBrk="1" hangingPunct="1">
              <a:buFont typeface="Wingdings" pitchFamily="2" charset="2"/>
              <a:buNone/>
            </a:pPr>
            <a:r>
              <a:rPr lang="zh-CN" altLang="zh-CN" sz="1800" dirty="0"/>
              <a:t>[</a:t>
            </a:r>
            <a:r>
              <a:rPr lang="en-US" altLang="zh-CN" sz="1800" dirty="0"/>
              <a:t>H3C</a:t>
            </a:r>
            <a:r>
              <a:rPr lang="zh-CN" altLang="zh-CN" sz="1800" dirty="0"/>
              <a:t>-Serial</a:t>
            </a:r>
            <a:r>
              <a:rPr lang="en-US" altLang="zh-CN" sz="1800" dirty="0"/>
              <a:t>1/</a:t>
            </a:r>
            <a:r>
              <a:rPr lang="zh-CN" altLang="zh-CN" sz="1800" dirty="0"/>
              <a:t>0] [undo] rip split-horizon</a:t>
            </a:r>
          </a:p>
          <a:p>
            <a:pPr eaLnBrk="1" hangingPunct="1"/>
            <a:r>
              <a:rPr lang="zh-CN" sz="1800" dirty="0"/>
              <a:t>在缺省情况下，</a:t>
            </a:r>
            <a:r>
              <a:rPr lang="zh-CN" altLang="zh-CN" sz="1800" dirty="0"/>
              <a:t>RIP</a:t>
            </a:r>
            <a:r>
              <a:rPr lang="zh-CN" sz="1800" dirty="0"/>
              <a:t>启动水平分割</a:t>
            </a:r>
          </a:p>
        </p:txBody>
      </p:sp>
      <p:sp>
        <p:nvSpPr>
          <p:cNvPr id="50181" name="Text Box 4"/>
          <p:cNvSpPr txBox="1">
            <a:spLocks noChangeArrowheads="1"/>
          </p:cNvSpPr>
          <p:nvPr/>
        </p:nvSpPr>
        <p:spPr bwMode="auto">
          <a:xfrm>
            <a:off x="2071671" y="3165873"/>
            <a:ext cx="4714908" cy="646331"/>
          </a:xfrm>
          <a:prstGeom prst="rect">
            <a:avLst/>
          </a:prstGeom>
          <a:solidFill>
            <a:srgbClr val="66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zh-CN" dirty="0">
                <a:latin typeface="微软雅黑" panose="020B0503020204020204" pitchFamily="34" charset="-122"/>
                <a:ea typeface="微软雅黑" panose="020B0503020204020204" pitchFamily="34" charset="-122"/>
              </a:rPr>
              <a:t>send from 2.2.2.1:</a:t>
            </a:r>
          </a:p>
          <a:p>
            <a:pPr eaLnBrk="1" hangingPunct="1"/>
            <a:r>
              <a:rPr lang="zh-CN" altLang="zh-CN" dirty="0">
                <a:latin typeface="微软雅黑" panose="020B0503020204020204" pitchFamily="34" charset="-122"/>
                <a:ea typeface="微软雅黑" panose="020B0503020204020204" pitchFamily="34" charset="-122"/>
              </a:rPr>
              <a:t>dest 1.1.1.0, mask 255.255.255.0, metric 1 </a:t>
            </a:r>
          </a:p>
        </p:txBody>
      </p:sp>
      <p:graphicFrame>
        <p:nvGraphicFramePr>
          <p:cNvPr id="50182" name="Object 5"/>
          <p:cNvGraphicFramePr>
            <a:graphicFrameLocks noGrp="1" noChangeAspect="1"/>
          </p:cNvGraphicFramePr>
          <p:nvPr>
            <p:ph sz="half" idx="2"/>
            <p:extLst>
              <p:ext uri="{D42A27DB-BD31-4B8C-83A1-F6EECF244321}">
                <p14:modId xmlns:p14="http://schemas.microsoft.com/office/powerpoint/2010/main" val="1142161008"/>
              </p:ext>
            </p:extLst>
          </p:nvPr>
        </p:nvGraphicFramePr>
        <p:xfrm>
          <a:off x="1141413" y="2139954"/>
          <a:ext cx="4699000" cy="931862"/>
        </p:xfrm>
        <a:graphic>
          <a:graphicData uri="http://schemas.openxmlformats.org/presentationml/2006/ole">
            <mc:AlternateContent xmlns:mc="http://schemas.openxmlformats.org/markup-compatibility/2006">
              <mc:Choice xmlns:v="urn:schemas-microsoft-com:vml" Requires="v">
                <p:oleObj spid="_x0000_s7258" name="Visio" r:id="rId3" imgW="4514985" imgH="895260" progId="">
                  <p:embed/>
                </p:oleObj>
              </mc:Choice>
              <mc:Fallback>
                <p:oleObj name="Visio" r:id="rId3" imgW="4514985" imgH="895260" progId="">
                  <p:embed/>
                  <p:pic>
                    <p:nvPicPr>
                      <p:cNvPr id="0" name="Picture 80"/>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1413" y="2139954"/>
                        <a:ext cx="4699000" cy="931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0183" name="Text Box 6"/>
          <p:cNvSpPr txBox="1">
            <a:spLocks noChangeArrowheads="1"/>
          </p:cNvSpPr>
          <p:nvPr/>
        </p:nvSpPr>
        <p:spPr bwMode="auto">
          <a:xfrm>
            <a:off x="214282" y="3254428"/>
            <a:ext cx="19245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dirty="0">
                <a:latin typeface="微软雅黑" panose="020B0503020204020204" pitchFamily="34" charset="-122"/>
                <a:ea typeface="微软雅黑" panose="020B0503020204020204" pitchFamily="34" charset="-122"/>
              </a:rPr>
              <a:t>启动水平分割时：</a:t>
            </a:r>
          </a:p>
        </p:txBody>
      </p:sp>
      <p:sp>
        <p:nvSpPr>
          <p:cNvPr id="50184" name="Text Box 7"/>
          <p:cNvSpPr txBox="1">
            <a:spLocks noChangeArrowheads="1"/>
          </p:cNvSpPr>
          <p:nvPr/>
        </p:nvSpPr>
        <p:spPr bwMode="auto">
          <a:xfrm>
            <a:off x="2071671" y="3880668"/>
            <a:ext cx="4714907" cy="923330"/>
          </a:xfrm>
          <a:prstGeom prst="rect">
            <a:avLst/>
          </a:prstGeom>
          <a:solidFill>
            <a:srgbClr val="66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zh-CN" dirty="0">
                <a:latin typeface="微软雅黑" panose="020B0503020204020204" pitchFamily="34" charset="-122"/>
                <a:ea typeface="微软雅黑" panose="020B0503020204020204" pitchFamily="34" charset="-122"/>
              </a:rPr>
              <a:t>send from 2.2.2.1:</a:t>
            </a:r>
          </a:p>
          <a:p>
            <a:pPr eaLnBrk="1" hangingPunct="1"/>
            <a:r>
              <a:rPr lang="zh-CN" altLang="zh-CN" dirty="0">
                <a:latin typeface="微软雅黑" panose="020B0503020204020204" pitchFamily="34" charset="-122"/>
                <a:ea typeface="微软雅黑" panose="020B0503020204020204" pitchFamily="34" charset="-122"/>
              </a:rPr>
              <a:t>dest 1.1.1.0, mask 255.255.255.0, metric 1 </a:t>
            </a:r>
          </a:p>
          <a:p>
            <a:pPr eaLnBrk="1" hangingPunct="1"/>
            <a:r>
              <a:rPr lang="zh-CN" altLang="zh-CN" dirty="0">
                <a:latin typeface="微软雅黑" panose="020B0503020204020204" pitchFamily="34" charset="-122"/>
                <a:ea typeface="微软雅黑" panose="020B0503020204020204" pitchFamily="34" charset="-122"/>
              </a:rPr>
              <a:t>dest 3.3.3.1, mask 255.255.255.0, metric 2</a:t>
            </a:r>
          </a:p>
        </p:txBody>
      </p:sp>
      <p:sp>
        <p:nvSpPr>
          <p:cNvPr id="50185" name="Text Box 8"/>
          <p:cNvSpPr txBox="1">
            <a:spLocks noChangeArrowheads="1"/>
          </p:cNvSpPr>
          <p:nvPr/>
        </p:nvSpPr>
        <p:spPr bwMode="auto">
          <a:xfrm>
            <a:off x="214282" y="4010474"/>
            <a:ext cx="19261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dirty="0">
                <a:latin typeface="微软雅黑" panose="020B0503020204020204" pitchFamily="34" charset="-122"/>
                <a:ea typeface="微软雅黑" panose="020B0503020204020204" pitchFamily="34" charset="-122"/>
              </a:rPr>
              <a:t>关闭水平分割时：</a:t>
            </a:r>
          </a:p>
        </p:txBody>
      </p:sp>
      <p:sp>
        <p:nvSpPr>
          <p:cNvPr id="10" name="Rectangle 2"/>
          <p:cNvSpPr txBox="1">
            <a:spLocks noChangeArrowheads="1"/>
          </p:cNvSpPr>
          <p:nvPr/>
        </p:nvSpPr>
        <p:spPr>
          <a:xfrm>
            <a:off x="914400" y="191143"/>
            <a:ext cx="4872046" cy="461665"/>
          </a:xfrm>
          <a:prstGeom prst="rect">
            <a:avLst/>
          </a:prstGeom>
        </p:spPr>
        <p:txBody>
          <a:bodyPr vert="horz" wrap="square" lIns="91440" tIns="45720" rIns="91440" bIns="4572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zh-CN"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j-cs"/>
              </a:rPr>
              <a:t>RIP</a:t>
            </a:r>
            <a:r>
              <a:rPr kumimoji="0" lang="zh-CN" altLang="en-US"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j-cs"/>
              </a:rPr>
              <a:t>配置 </a:t>
            </a:r>
            <a:r>
              <a:rPr kumimoji="0" lang="zh-CN" altLang="zh-CN" sz="2400" b="1" i="0" u="none" strike="noStrike" kern="1200" cap="none" spc="0" normalizeH="0" baseline="0" noProof="0" dirty="0">
                <a:ln>
                  <a:noFill/>
                </a:ln>
                <a:solidFill>
                  <a:schemeClr val="tx1"/>
                </a:solidFill>
                <a:effectLst/>
                <a:uLnTx/>
                <a:uFillTx/>
                <a:latin typeface="Arial" pitchFamily="34" charset="0"/>
                <a:ea typeface="微软雅黑" pitchFamily="34" charset="-122"/>
                <a:cs typeface="+mj-cs"/>
              </a:rPr>
              <a:t>—</a:t>
            </a:r>
            <a:r>
              <a:rPr kumimoji="0" lang="zh-CN" altLang="zh-CN"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j-cs"/>
              </a:rPr>
              <a:t> </a:t>
            </a:r>
            <a:r>
              <a:rPr kumimoji="0" lang="zh-CN" altLang="en-US"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j-cs"/>
              </a:rPr>
              <a:t>水平分割</a:t>
            </a:r>
          </a:p>
        </p:txBody>
      </p:sp>
    </p:spTree>
    <p:extLst>
      <p:ext uri="{BB962C8B-B14F-4D97-AF65-F5344CB8AC3E}">
        <p14:creationId xmlns:p14="http://schemas.microsoft.com/office/powerpoint/2010/main" val="9739067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3"/>
          <p:cNvSpPr>
            <a:spLocks noGrp="1" noChangeArrowheads="1"/>
          </p:cNvSpPr>
          <p:nvPr>
            <p:ph type="body" idx="1"/>
          </p:nvPr>
        </p:nvSpPr>
        <p:spPr>
          <a:xfrm>
            <a:off x="214282" y="1071552"/>
            <a:ext cx="6445950" cy="2147898"/>
          </a:xfrm>
        </p:spPr>
        <p:txBody>
          <a:bodyPr>
            <a:normAutofit/>
          </a:bodyPr>
          <a:lstStyle/>
          <a:p>
            <a:pPr eaLnBrk="1" hangingPunct="1"/>
            <a:r>
              <a:rPr lang="zh-CN" sz="1800" dirty="0"/>
              <a:t>启动</a:t>
            </a:r>
            <a:r>
              <a:rPr lang="zh-CN" altLang="zh-CN" sz="1800" dirty="0"/>
              <a:t>/</a:t>
            </a:r>
            <a:r>
              <a:rPr lang="zh-CN" sz="1800" dirty="0"/>
              <a:t>关闭</a:t>
            </a:r>
            <a:r>
              <a:rPr lang="zh-CN" altLang="zh-CN" sz="1800" dirty="0"/>
              <a:t>RIP-2</a:t>
            </a:r>
            <a:r>
              <a:rPr lang="zh-CN" sz="1800" dirty="0"/>
              <a:t>的路由聚合功能</a:t>
            </a:r>
          </a:p>
          <a:p>
            <a:pPr lvl="1" eaLnBrk="1" hangingPunct="1">
              <a:buFont typeface="Wingdings" pitchFamily="2" charset="2"/>
              <a:buNone/>
            </a:pPr>
            <a:r>
              <a:rPr lang="zh-CN" altLang="zh-CN" sz="1800" dirty="0"/>
              <a:t>[</a:t>
            </a:r>
            <a:r>
              <a:rPr lang="en-US" altLang="zh-CN" sz="1800" dirty="0"/>
              <a:t>H3C</a:t>
            </a:r>
            <a:r>
              <a:rPr lang="zh-CN" altLang="zh-CN" sz="1800" dirty="0"/>
              <a:t>-rip</a:t>
            </a:r>
            <a:r>
              <a:rPr lang="en-US" altLang="zh-CN" sz="1800" dirty="0"/>
              <a:t>-1</a:t>
            </a:r>
            <a:r>
              <a:rPr lang="zh-CN" altLang="zh-CN" sz="1800" dirty="0"/>
              <a:t>] [undo] summary</a:t>
            </a:r>
            <a:endParaRPr lang="zh-CN" altLang="zh-CN" sz="1800" i="1" dirty="0"/>
          </a:p>
          <a:p>
            <a:pPr eaLnBrk="1" hangingPunct="1"/>
            <a:endParaRPr lang="zh-CN" altLang="zh-CN" sz="1800" dirty="0"/>
          </a:p>
          <a:p>
            <a:pPr eaLnBrk="1" hangingPunct="1"/>
            <a:r>
              <a:rPr lang="zh-CN" sz="1800" dirty="0"/>
              <a:t>引入</a:t>
            </a:r>
            <a:r>
              <a:rPr lang="zh-CN" altLang="zh-CN" sz="1800" dirty="0"/>
              <a:t>/</a:t>
            </a:r>
            <a:r>
              <a:rPr lang="zh-CN" sz="1800" dirty="0"/>
              <a:t>取消其它协议的路由</a:t>
            </a:r>
          </a:p>
          <a:p>
            <a:pPr lvl="1" eaLnBrk="1" hangingPunct="1">
              <a:buFont typeface="Wingdings" pitchFamily="2" charset="2"/>
              <a:buNone/>
            </a:pPr>
            <a:r>
              <a:rPr lang="zh-CN" altLang="zh-CN" sz="1800" dirty="0"/>
              <a:t>[</a:t>
            </a:r>
            <a:r>
              <a:rPr lang="en-US" altLang="zh-CN" sz="1800" dirty="0"/>
              <a:t>H3C</a:t>
            </a:r>
            <a:r>
              <a:rPr lang="zh-CN" altLang="zh-CN" sz="1800" dirty="0"/>
              <a:t>-rip</a:t>
            </a:r>
            <a:r>
              <a:rPr lang="en-US" altLang="zh-CN" sz="1800" dirty="0"/>
              <a:t>-1</a:t>
            </a:r>
            <a:r>
              <a:rPr lang="zh-CN" altLang="zh-CN" sz="1800" dirty="0"/>
              <a:t>] [undo] import-route </a:t>
            </a:r>
            <a:r>
              <a:rPr lang="zh-CN" altLang="zh-CN" sz="1800" i="1" dirty="0"/>
              <a:t>protocol</a:t>
            </a:r>
          </a:p>
          <a:p>
            <a:pPr lvl="1" eaLnBrk="1" hangingPunct="1">
              <a:buFont typeface="Wingdings" pitchFamily="2" charset="2"/>
              <a:buNone/>
            </a:pPr>
            <a:r>
              <a:rPr lang="zh-CN" altLang="zh-CN" sz="1800" i="1" dirty="0"/>
              <a:t>protocol</a:t>
            </a:r>
            <a:r>
              <a:rPr lang="zh-CN" altLang="zh-CN" sz="1800" dirty="0"/>
              <a:t>: Direct, Static, OSPF, BGP, IS-IS</a:t>
            </a:r>
          </a:p>
        </p:txBody>
      </p:sp>
      <p:sp>
        <p:nvSpPr>
          <p:cNvPr id="51205" name="Text Box 4"/>
          <p:cNvSpPr txBox="1">
            <a:spLocks noChangeArrowheads="1"/>
          </p:cNvSpPr>
          <p:nvPr/>
        </p:nvSpPr>
        <p:spPr bwMode="auto">
          <a:xfrm>
            <a:off x="285719" y="3219822"/>
            <a:ext cx="6429421" cy="1477328"/>
          </a:xfrm>
          <a:prstGeom prst="rect">
            <a:avLst/>
          </a:prstGeom>
          <a:solidFill>
            <a:srgbClr val="66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1</a:t>
            </a:r>
            <a:r>
              <a:rPr lang="zh-CN" dirty="0">
                <a:latin typeface="微软雅黑" panose="020B0503020204020204" pitchFamily="34" charset="-122"/>
                <a:ea typeface="微软雅黑" panose="020B0503020204020204" pitchFamily="34" charset="-122"/>
              </a:rPr>
              <a:t>）路由聚合仅在</a:t>
            </a:r>
            <a:r>
              <a:rPr lang="zh-CN" altLang="zh-CN" dirty="0">
                <a:latin typeface="微软雅黑" panose="020B0503020204020204" pitchFamily="34" charset="-122"/>
                <a:ea typeface="微软雅黑" panose="020B0503020204020204" pitchFamily="34" charset="-122"/>
              </a:rPr>
              <a:t>RIP-2</a:t>
            </a:r>
            <a:r>
              <a:rPr lang="zh-CN" dirty="0">
                <a:latin typeface="微软雅黑" panose="020B0503020204020204" pitchFamily="34" charset="-122"/>
                <a:ea typeface="微软雅黑" panose="020B0503020204020204" pitchFamily="34" charset="-122"/>
              </a:rPr>
              <a:t>下工作；在缺省情况下，</a:t>
            </a:r>
            <a:r>
              <a:rPr lang="zh-CN" altLang="zh-CN" dirty="0">
                <a:latin typeface="微软雅黑" panose="020B0503020204020204" pitchFamily="34" charset="-122"/>
                <a:ea typeface="微软雅黑" panose="020B0503020204020204" pitchFamily="34" charset="-122"/>
              </a:rPr>
              <a:t>RIP-2</a:t>
            </a:r>
            <a:r>
              <a:rPr lang="zh-CN" dirty="0">
                <a:latin typeface="微软雅黑" panose="020B0503020204020204" pitchFamily="34" charset="-122"/>
                <a:ea typeface="微软雅黑" panose="020B0503020204020204" pitchFamily="34" charset="-122"/>
              </a:rPr>
              <a:t>启动路由聚合。</a:t>
            </a:r>
          </a:p>
          <a:p>
            <a:pPr eaLnBrk="1" hangingPunct="1"/>
            <a:r>
              <a:rPr lang="zh-CN"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2</a:t>
            </a:r>
            <a:r>
              <a:rPr lang="zh-CN" dirty="0">
                <a:latin typeface="微软雅黑" panose="020B0503020204020204" pitchFamily="34" charset="-122"/>
                <a:ea typeface="微软雅黑" panose="020B0503020204020204" pitchFamily="34" charset="-122"/>
              </a:rPr>
              <a:t>）在缺省情况下，</a:t>
            </a:r>
            <a:r>
              <a:rPr lang="zh-CN" altLang="zh-CN" dirty="0">
                <a:latin typeface="微软雅黑" panose="020B0503020204020204" pitchFamily="34" charset="-122"/>
                <a:ea typeface="微软雅黑" panose="020B0503020204020204" pitchFamily="34" charset="-122"/>
              </a:rPr>
              <a:t>RIP</a:t>
            </a:r>
            <a:r>
              <a:rPr lang="zh-CN" dirty="0">
                <a:latin typeface="微软雅黑" panose="020B0503020204020204" pitchFamily="34" charset="-122"/>
                <a:ea typeface="微软雅黑" panose="020B0503020204020204" pitchFamily="34" charset="-122"/>
              </a:rPr>
              <a:t>不引入其它协议的路由。</a:t>
            </a:r>
            <a:endParaRPr lang="en-US" altLang="zh-CN" dirty="0">
              <a:latin typeface="微软雅黑" panose="020B0503020204020204" pitchFamily="34" charset="-122"/>
              <a:ea typeface="微软雅黑" panose="020B0503020204020204" pitchFamily="34" charset="-122"/>
            </a:endParaRPr>
          </a:p>
          <a:p>
            <a:pPr eaLnBrk="1" hangingPunct="1"/>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）只能引入路由表中状态为</a:t>
            </a:r>
            <a:r>
              <a:rPr lang="en-US" altLang="zh-CN" dirty="0">
                <a:latin typeface="微软雅黑" panose="020B0503020204020204" pitchFamily="34" charset="-122"/>
                <a:ea typeface="微软雅黑" panose="020B0503020204020204" pitchFamily="34" charset="-122"/>
              </a:rPr>
              <a:t>active</a:t>
            </a:r>
            <a:r>
              <a:rPr lang="zh-CN" altLang="en-US" dirty="0">
                <a:latin typeface="微软雅黑" panose="020B0503020204020204" pitchFamily="34" charset="-122"/>
                <a:ea typeface="微软雅黑" panose="020B0503020204020204" pitchFamily="34" charset="-122"/>
              </a:rPr>
              <a:t>的路由，是否为</a:t>
            </a:r>
            <a:r>
              <a:rPr lang="en-US" altLang="zh-CN" dirty="0">
                <a:latin typeface="微软雅黑" panose="020B0503020204020204" pitchFamily="34" charset="-122"/>
                <a:ea typeface="微软雅黑" panose="020B0503020204020204" pitchFamily="34" charset="-122"/>
              </a:rPr>
              <a:t>active</a:t>
            </a:r>
            <a:r>
              <a:rPr lang="zh-CN" altLang="en-US" dirty="0">
                <a:latin typeface="微软雅黑" panose="020B0503020204020204" pitchFamily="34" charset="-122"/>
                <a:ea typeface="微软雅黑" panose="020B0503020204020204" pitchFamily="34" charset="-122"/>
              </a:rPr>
              <a:t>状态可以通过</a:t>
            </a:r>
            <a:r>
              <a:rPr lang="en-US" altLang="zh-CN" dirty="0">
                <a:latin typeface="微软雅黑" panose="020B0503020204020204" pitchFamily="34" charset="-122"/>
                <a:ea typeface="微软雅黑" panose="020B0503020204020204" pitchFamily="34" charset="-122"/>
              </a:rPr>
              <a:t>display </a:t>
            </a:r>
            <a:r>
              <a:rPr lang="en-US" altLang="zh-CN" dirty="0" err="1">
                <a:latin typeface="微软雅黑" panose="020B0503020204020204" pitchFamily="34" charset="-122"/>
                <a:ea typeface="微软雅黑" panose="020B0503020204020204" pitchFamily="34" charset="-122"/>
              </a:rPr>
              <a:t>ip</a:t>
            </a:r>
            <a:r>
              <a:rPr lang="en-US" altLang="zh-CN" dirty="0">
                <a:latin typeface="微软雅黑" panose="020B0503020204020204" pitchFamily="34" charset="-122"/>
                <a:ea typeface="微软雅黑" panose="020B0503020204020204" pitchFamily="34" charset="-122"/>
              </a:rPr>
              <a:t> routing-table protocol</a:t>
            </a:r>
            <a:r>
              <a:rPr lang="zh-CN" altLang="en-US" dirty="0">
                <a:latin typeface="微软雅黑" panose="020B0503020204020204" pitchFamily="34" charset="-122"/>
                <a:ea typeface="微软雅黑" panose="020B0503020204020204" pitchFamily="34" charset="-122"/>
              </a:rPr>
              <a:t>命令来查看</a:t>
            </a:r>
          </a:p>
        </p:txBody>
      </p:sp>
      <p:sp>
        <p:nvSpPr>
          <p:cNvPr id="6" name="Rectangle 2"/>
          <p:cNvSpPr txBox="1">
            <a:spLocks noChangeArrowheads="1"/>
          </p:cNvSpPr>
          <p:nvPr/>
        </p:nvSpPr>
        <p:spPr>
          <a:xfrm>
            <a:off x="914400" y="191143"/>
            <a:ext cx="4872046" cy="461665"/>
          </a:xfrm>
          <a:prstGeom prst="rect">
            <a:avLst/>
          </a:prstGeom>
        </p:spPr>
        <p:txBody>
          <a:bodyPr vert="horz" wrap="square" lIns="91440" tIns="45720" rIns="91440" bIns="45720" rtlCol="0" anchor="ct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zh-CN"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j-cs"/>
              </a:rPr>
              <a:t>RIP</a:t>
            </a:r>
            <a:r>
              <a:rPr kumimoji="0" lang="zh-CN" altLang="en-US"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j-cs"/>
              </a:rPr>
              <a:t>配置 </a:t>
            </a:r>
            <a:r>
              <a:rPr kumimoji="0" lang="zh-CN" altLang="zh-CN" sz="2400" b="1" i="0" u="none" strike="noStrike" kern="1200" cap="none" spc="0" normalizeH="0" baseline="0" noProof="0" dirty="0">
                <a:ln>
                  <a:noFill/>
                </a:ln>
                <a:solidFill>
                  <a:schemeClr val="tx1"/>
                </a:solidFill>
                <a:effectLst/>
                <a:uLnTx/>
                <a:uFillTx/>
                <a:latin typeface="Arial" pitchFamily="34" charset="0"/>
                <a:ea typeface="微软雅黑" pitchFamily="34" charset="-122"/>
                <a:cs typeface="+mj-cs"/>
              </a:rPr>
              <a:t>—</a:t>
            </a:r>
            <a:r>
              <a:rPr kumimoji="0" lang="zh-CN" altLang="zh-CN"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j-cs"/>
              </a:rPr>
              <a:t> </a:t>
            </a:r>
            <a:r>
              <a:rPr kumimoji="0" lang="zh-CN" altLang="en-US"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j-cs"/>
              </a:rPr>
              <a:t>路由聚合与路由引入</a:t>
            </a:r>
          </a:p>
        </p:txBody>
      </p:sp>
    </p:spTree>
    <p:extLst>
      <p:ext uri="{BB962C8B-B14F-4D97-AF65-F5344CB8AC3E}">
        <p14:creationId xmlns:p14="http://schemas.microsoft.com/office/powerpoint/2010/main" val="39890576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p:cNvSpPr>
            <a:spLocks noGrp="1" noChangeArrowheads="1"/>
          </p:cNvSpPr>
          <p:nvPr>
            <p:ph type="title"/>
          </p:nvPr>
        </p:nvSpPr>
        <p:spPr/>
        <p:txBody>
          <a:bodyPr/>
          <a:lstStyle/>
          <a:p>
            <a:pPr eaLnBrk="1" hangingPunct="1"/>
            <a:r>
              <a:rPr lang="zh-CN" altLang="zh-CN" dirty="0"/>
              <a:t>RIP</a:t>
            </a:r>
            <a:r>
              <a:rPr lang="zh-CN" dirty="0"/>
              <a:t>配置 </a:t>
            </a:r>
            <a:r>
              <a:rPr lang="zh-CN" altLang="zh-CN" dirty="0">
                <a:latin typeface="Arial" pitchFamily="34" charset="0"/>
              </a:rPr>
              <a:t>—</a:t>
            </a:r>
            <a:r>
              <a:rPr lang="zh-CN" altLang="zh-CN" dirty="0"/>
              <a:t> </a:t>
            </a:r>
            <a:r>
              <a:rPr lang="zh-CN" dirty="0"/>
              <a:t>显示与调试</a:t>
            </a:r>
          </a:p>
        </p:txBody>
      </p:sp>
      <p:sp>
        <p:nvSpPr>
          <p:cNvPr id="52228" name="Rectangle 3"/>
          <p:cNvSpPr>
            <a:spLocks noGrp="1" noChangeArrowheads="1"/>
          </p:cNvSpPr>
          <p:nvPr>
            <p:ph type="body" idx="1"/>
          </p:nvPr>
        </p:nvSpPr>
        <p:spPr>
          <a:xfrm>
            <a:off x="214283" y="1071552"/>
            <a:ext cx="6589966" cy="3444490"/>
          </a:xfrm>
        </p:spPr>
        <p:txBody>
          <a:bodyPr>
            <a:noAutofit/>
          </a:bodyPr>
          <a:lstStyle/>
          <a:p>
            <a:pPr eaLnBrk="1" hangingPunct="1"/>
            <a:r>
              <a:rPr lang="zh-CN" sz="1800" dirty="0"/>
              <a:t>显示当前</a:t>
            </a:r>
            <a:r>
              <a:rPr lang="zh-CN" altLang="zh-CN" sz="1800" dirty="0"/>
              <a:t>RIP</a:t>
            </a:r>
            <a:r>
              <a:rPr lang="zh-CN" sz="1800" dirty="0"/>
              <a:t>运行状态与配置信息</a:t>
            </a:r>
          </a:p>
          <a:p>
            <a:pPr lvl="1">
              <a:lnSpc>
                <a:spcPct val="90000"/>
              </a:lnSpc>
              <a:buNone/>
            </a:pPr>
            <a:r>
              <a:rPr lang="zh-CN" altLang="zh-CN" sz="1800" dirty="0"/>
              <a:t>[</a:t>
            </a:r>
            <a:r>
              <a:rPr lang="zh-CN" sz="1800" dirty="0"/>
              <a:t>任意视图</a:t>
            </a:r>
            <a:r>
              <a:rPr lang="zh-CN" altLang="zh-CN" sz="1800" dirty="0"/>
              <a:t>] display rip</a:t>
            </a:r>
            <a:r>
              <a:rPr lang="en-US" altLang="zh-CN" sz="1800" dirty="0"/>
              <a:t> </a:t>
            </a:r>
            <a:r>
              <a:rPr lang="en-US" altLang="zh-CN" sz="1800" i="1" dirty="0"/>
              <a:t>Process ID </a:t>
            </a:r>
            <a:endParaRPr lang="zh-CN" altLang="zh-CN" sz="1800" i="1" dirty="0"/>
          </a:p>
          <a:p>
            <a:pPr eaLnBrk="1" hangingPunct="1">
              <a:lnSpc>
                <a:spcPct val="90000"/>
              </a:lnSpc>
            </a:pPr>
            <a:r>
              <a:rPr lang="zh-CN" sz="1800" dirty="0"/>
              <a:t>对</a:t>
            </a:r>
            <a:r>
              <a:rPr lang="zh-CN" altLang="zh-CN" sz="1800" dirty="0"/>
              <a:t>RIP</a:t>
            </a:r>
            <a:r>
              <a:rPr lang="zh-CN" sz="1800" dirty="0"/>
              <a:t>报文进行调试</a:t>
            </a:r>
          </a:p>
          <a:p>
            <a:pPr lvl="1" eaLnBrk="1" hangingPunct="1">
              <a:lnSpc>
                <a:spcPct val="90000"/>
              </a:lnSpc>
              <a:buFont typeface="Wingdings" pitchFamily="2" charset="2"/>
              <a:buNone/>
            </a:pPr>
            <a:r>
              <a:rPr lang="zh-CN" altLang="zh-CN" sz="1800" dirty="0"/>
              <a:t>&lt;</a:t>
            </a:r>
            <a:r>
              <a:rPr lang="en-US" altLang="zh-CN" sz="1800" dirty="0"/>
              <a:t>H3C</a:t>
            </a:r>
            <a:r>
              <a:rPr lang="zh-CN" altLang="zh-CN" sz="1800" dirty="0"/>
              <a:t>&gt; terminal debugging</a:t>
            </a:r>
          </a:p>
          <a:p>
            <a:pPr lvl="1" eaLnBrk="1" hangingPunct="1">
              <a:lnSpc>
                <a:spcPct val="90000"/>
              </a:lnSpc>
              <a:buFont typeface="Wingdings" pitchFamily="2" charset="2"/>
              <a:buNone/>
            </a:pPr>
            <a:r>
              <a:rPr lang="zh-CN" altLang="zh-CN" sz="1800" dirty="0"/>
              <a:t>&lt;</a:t>
            </a:r>
            <a:r>
              <a:rPr lang="en-US" altLang="zh-CN" sz="1800" dirty="0"/>
              <a:t>H3C</a:t>
            </a:r>
            <a:r>
              <a:rPr lang="zh-CN" altLang="zh-CN" sz="1800" dirty="0"/>
              <a:t>&gt; terminal monitor</a:t>
            </a:r>
          </a:p>
          <a:p>
            <a:pPr lvl="1" eaLnBrk="1" hangingPunct="1">
              <a:lnSpc>
                <a:spcPct val="90000"/>
              </a:lnSpc>
              <a:buFont typeface="Wingdings" pitchFamily="2" charset="2"/>
              <a:buNone/>
            </a:pPr>
            <a:r>
              <a:rPr lang="zh-CN" altLang="zh-CN" sz="1800" dirty="0"/>
              <a:t>&lt;</a:t>
            </a:r>
            <a:r>
              <a:rPr lang="en-US" altLang="zh-CN" sz="1800" dirty="0"/>
              <a:t>H3C</a:t>
            </a:r>
            <a:r>
              <a:rPr lang="zh-CN" altLang="zh-CN" sz="1800" dirty="0"/>
              <a:t>&gt; debugging rip</a:t>
            </a:r>
            <a:r>
              <a:rPr lang="en-US" altLang="zh-CN" sz="1800" dirty="0"/>
              <a:t> 1</a:t>
            </a:r>
            <a:r>
              <a:rPr lang="zh-CN" altLang="zh-CN" sz="1800" dirty="0"/>
              <a:t> packet</a:t>
            </a:r>
          </a:p>
          <a:p>
            <a:pPr eaLnBrk="1" hangingPunct="1">
              <a:lnSpc>
                <a:spcPct val="90000"/>
              </a:lnSpc>
            </a:pPr>
            <a:r>
              <a:rPr lang="zh-CN" sz="1800" dirty="0"/>
              <a:t>关闭</a:t>
            </a:r>
            <a:r>
              <a:rPr lang="zh-CN" altLang="zh-CN" sz="1800" dirty="0"/>
              <a:t>RIP</a:t>
            </a:r>
            <a:r>
              <a:rPr lang="zh-CN" sz="1800" dirty="0"/>
              <a:t>报文调试</a:t>
            </a:r>
          </a:p>
          <a:p>
            <a:pPr lvl="1" eaLnBrk="1" hangingPunct="1">
              <a:lnSpc>
                <a:spcPct val="90000"/>
              </a:lnSpc>
              <a:buFont typeface="Wingdings" pitchFamily="2" charset="2"/>
              <a:buNone/>
            </a:pPr>
            <a:r>
              <a:rPr lang="zh-CN" altLang="zh-CN" sz="1800" dirty="0"/>
              <a:t>&lt;</a:t>
            </a:r>
            <a:r>
              <a:rPr lang="en-US" altLang="zh-CN" sz="1800" dirty="0"/>
              <a:t>H3C</a:t>
            </a:r>
            <a:r>
              <a:rPr lang="zh-CN" altLang="zh-CN" sz="1800" dirty="0"/>
              <a:t>&gt; undo debugging rip</a:t>
            </a:r>
            <a:r>
              <a:rPr lang="en-US" altLang="zh-CN" sz="1800" dirty="0"/>
              <a:t> 1</a:t>
            </a:r>
            <a:r>
              <a:rPr lang="zh-CN" altLang="zh-CN" sz="1800" dirty="0"/>
              <a:t> packet</a:t>
            </a:r>
          </a:p>
        </p:txBody>
      </p:sp>
    </p:spTree>
    <p:extLst>
      <p:ext uri="{BB962C8B-B14F-4D97-AF65-F5344CB8AC3E}">
        <p14:creationId xmlns:p14="http://schemas.microsoft.com/office/powerpoint/2010/main" val="4439370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ChangeArrowheads="1"/>
          </p:cNvSpPr>
          <p:nvPr>
            <p:ph type="title"/>
          </p:nvPr>
        </p:nvSpPr>
        <p:spPr/>
        <p:txBody>
          <a:bodyPr/>
          <a:lstStyle/>
          <a:p>
            <a:pPr eaLnBrk="1" hangingPunct="1"/>
            <a:r>
              <a:rPr lang="zh-CN" altLang="zh-CN" dirty="0"/>
              <a:t>RIP</a:t>
            </a:r>
            <a:r>
              <a:rPr lang="zh-CN" dirty="0"/>
              <a:t>配置 </a:t>
            </a:r>
            <a:r>
              <a:rPr lang="zh-CN" altLang="zh-CN" dirty="0">
                <a:latin typeface="Arial" pitchFamily="34" charset="0"/>
              </a:rPr>
              <a:t>—</a:t>
            </a:r>
            <a:r>
              <a:rPr lang="zh-CN" altLang="zh-CN" dirty="0"/>
              <a:t> </a:t>
            </a:r>
            <a:r>
              <a:rPr lang="zh-CN" dirty="0"/>
              <a:t>举例</a:t>
            </a:r>
          </a:p>
        </p:txBody>
      </p:sp>
      <p:sp>
        <p:nvSpPr>
          <p:cNvPr id="53252" name="Rectangle 3"/>
          <p:cNvSpPr>
            <a:spLocks noChangeArrowheads="1"/>
          </p:cNvSpPr>
          <p:nvPr/>
        </p:nvSpPr>
        <p:spPr bwMode="auto">
          <a:xfrm>
            <a:off x="3643306" y="2137173"/>
            <a:ext cx="3000396" cy="1791899"/>
          </a:xfrm>
          <a:prstGeom prst="rect">
            <a:avLst/>
          </a:prstGeom>
          <a:solidFill>
            <a:srgbClr val="FFCC00">
              <a:alpha val="59999"/>
            </a:srgbClr>
          </a:solidFill>
          <a:ln w="9525">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53" name="Rectangle 4"/>
          <p:cNvSpPr>
            <a:spLocks noChangeArrowheads="1"/>
          </p:cNvSpPr>
          <p:nvPr/>
        </p:nvSpPr>
        <p:spPr bwMode="auto">
          <a:xfrm>
            <a:off x="322388" y="2138364"/>
            <a:ext cx="3106604" cy="1790708"/>
          </a:xfrm>
          <a:prstGeom prst="rect">
            <a:avLst/>
          </a:prstGeom>
          <a:solidFill>
            <a:srgbClr val="FFCC00">
              <a:alpha val="59999"/>
            </a:srgbClr>
          </a:solidFill>
          <a:ln w="9525">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3254" name="Object 5"/>
          <p:cNvGraphicFramePr>
            <a:graphicFrameLocks noChangeAspect="1"/>
          </p:cNvGraphicFramePr>
          <p:nvPr>
            <p:extLst>
              <p:ext uri="{D42A27DB-BD31-4B8C-83A1-F6EECF244321}">
                <p14:modId xmlns:p14="http://schemas.microsoft.com/office/powerpoint/2010/main" val="1248447417"/>
              </p:ext>
            </p:extLst>
          </p:nvPr>
        </p:nvGraphicFramePr>
        <p:xfrm>
          <a:off x="142844" y="928676"/>
          <a:ext cx="6554732" cy="3238498"/>
        </p:xfrm>
        <a:graphic>
          <a:graphicData uri="http://schemas.openxmlformats.org/presentationml/2006/ole">
            <mc:AlternateContent xmlns:mc="http://schemas.openxmlformats.org/markup-compatibility/2006">
              <mc:Choice xmlns:v="urn:schemas-microsoft-com:vml" Requires="v">
                <p:oleObj spid="_x0000_s8282" name="Visio" r:id="rId3" imgW="4914900" imgH="3095535" progId="">
                  <p:embed/>
                </p:oleObj>
              </mc:Choice>
              <mc:Fallback>
                <p:oleObj name="Visio" r:id="rId3" imgW="4914900" imgH="3095535" progId="">
                  <p:embed/>
                  <p:pic>
                    <p:nvPicPr>
                      <p:cNvPr id="0" name="Picture 8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844" y="928676"/>
                        <a:ext cx="6554732" cy="32384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2254399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pPr eaLnBrk="1" hangingPunct="1"/>
            <a:r>
              <a:rPr lang="zh-CN"/>
              <a:t>附录 </a:t>
            </a:r>
            <a:r>
              <a:rPr lang="zh-CN" altLang="zh-CN">
                <a:latin typeface="Arial" pitchFamily="34" charset="0"/>
              </a:rPr>
              <a:t>—</a:t>
            </a:r>
            <a:r>
              <a:rPr lang="zh-CN" altLang="zh-CN"/>
              <a:t> IP</a:t>
            </a:r>
            <a:r>
              <a:rPr lang="zh-CN"/>
              <a:t>包在网络上的传输过程</a:t>
            </a:r>
          </a:p>
        </p:txBody>
      </p:sp>
      <p:graphicFrame>
        <p:nvGraphicFramePr>
          <p:cNvPr id="54276" name="Object 3"/>
          <p:cNvGraphicFramePr>
            <a:graphicFrameLocks noGrp="1" noChangeAspect="1"/>
          </p:cNvGraphicFramePr>
          <p:nvPr>
            <p:ph idx="1"/>
            <p:extLst>
              <p:ext uri="{D42A27DB-BD31-4B8C-83A1-F6EECF244321}">
                <p14:modId xmlns:p14="http://schemas.microsoft.com/office/powerpoint/2010/main" val="518181931"/>
              </p:ext>
            </p:extLst>
          </p:nvPr>
        </p:nvGraphicFramePr>
        <p:xfrm>
          <a:off x="428596" y="895349"/>
          <a:ext cx="6100762" cy="1462087"/>
        </p:xfrm>
        <a:graphic>
          <a:graphicData uri="http://schemas.openxmlformats.org/presentationml/2006/ole">
            <mc:AlternateContent xmlns:mc="http://schemas.openxmlformats.org/markup-compatibility/2006">
              <mc:Choice xmlns:v="urn:schemas-microsoft-com:vml" Requires="v">
                <p:oleObj spid="_x0000_s9306" name="Visio" r:id="rId3" imgW="6000885" imgH="1438185" progId="">
                  <p:embed/>
                </p:oleObj>
              </mc:Choice>
              <mc:Fallback>
                <p:oleObj name="Visio" r:id="rId3" imgW="6000885" imgH="1438185" progId="">
                  <p:embed/>
                  <p:pic>
                    <p:nvPicPr>
                      <p:cNvPr id="0" name="Picture 80"/>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596" y="895349"/>
                        <a:ext cx="6100762" cy="1462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4277" name="Text Box 4"/>
          <p:cNvSpPr txBox="1">
            <a:spLocks noChangeArrowheads="1"/>
          </p:cNvSpPr>
          <p:nvPr/>
        </p:nvSpPr>
        <p:spPr bwMode="auto">
          <a:xfrm>
            <a:off x="214282" y="2869528"/>
            <a:ext cx="6109775"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pPr>
            <a:r>
              <a:rPr lang="zh-CN" altLang="zh-CN" sz="1600" dirty="0">
                <a:latin typeface="微软雅黑" panose="020B0503020204020204" pitchFamily="34" charset="-122"/>
                <a:ea typeface="微软雅黑" panose="020B0503020204020204" pitchFamily="34" charset="-122"/>
              </a:rPr>
              <a:t>ARP Request (MAC_A, ff:ff:ff:ff:ff:ff, who has IP 192.168.0.1)</a:t>
            </a:r>
          </a:p>
          <a:p>
            <a:pPr eaLnBrk="1" hangingPunct="1">
              <a:lnSpc>
                <a:spcPct val="120000"/>
              </a:lnSpc>
            </a:pPr>
            <a:r>
              <a:rPr lang="zh-CN" altLang="zh-CN" sz="1600" dirty="0">
                <a:latin typeface="微软雅黑" panose="020B0503020204020204" pitchFamily="34" charset="-122"/>
                <a:ea typeface="微软雅黑" panose="020B0503020204020204" pitchFamily="34" charset="-122"/>
              </a:rPr>
              <a:t>ARP Reply (MAC_R1, MAC_A)</a:t>
            </a:r>
          </a:p>
          <a:p>
            <a:pPr eaLnBrk="1" hangingPunct="1">
              <a:lnSpc>
                <a:spcPct val="120000"/>
              </a:lnSpc>
            </a:pPr>
            <a:r>
              <a:rPr lang="zh-CN" sz="1600" dirty="0">
                <a:latin typeface="微软雅黑" panose="020B0503020204020204" pitchFamily="34" charset="-122"/>
                <a:ea typeface="微软雅黑" panose="020B0503020204020204" pitchFamily="34" charset="-122"/>
              </a:rPr>
              <a:t>运载</a:t>
            </a:r>
            <a:r>
              <a:rPr lang="zh-CN" altLang="zh-CN" sz="1600" dirty="0">
                <a:latin typeface="微软雅黑" panose="020B0503020204020204" pitchFamily="34" charset="-122"/>
                <a:ea typeface="微软雅黑" panose="020B0503020204020204" pitchFamily="34" charset="-122"/>
              </a:rPr>
              <a:t>IP</a:t>
            </a:r>
            <a:r>
              <a:rPr lang="zh-CN" sz="1600" dirty="0">
                <a:latin typeface="微软雅黑" panose="020B0503020204020204" pitchFamily="34" charset="-122"/>
                <a:ea typeface="微软雅黑" panose="020B0503020204020204" pitchFamily="34" charset="-122"/>
              </a:rPr>
              <a:t>分组的帧 </a:t>
            </a:r>
            <a:r>
              <a:rPr lang="zh-CN" altLang="zh-CN" sz="1600" dirty="0">
                <a:latin typeface="微软雅黑" panose="020B0503020204020204" pitchFamily="34" charset="-122"/>
                <a:ea typeface="微软雅黑" panose="020B0503020204020204" pitchFamily="34" charset="-122"/>
              </a:rPr>
              <a:t>(MAC_A, MAC_R1, 192.168.0.10, 192.168.1.40)</a:t>
            </a:r>
          </a:p>
          <a:p>
            <a:pPr eaLnBrk="1" hangingPunct="1">
              <a:lnSpc>
                <a:spcPct val="120000"/>
              </a:lnSpc>
            </a:pPr>
            <a:r>
              <a:rPr lang="zh-CN" altLang="zh-CN" sz="1600" dirty="0">
                <a:latin typeface="微软雅黑" panose="020B0503020204020204" pitchFamily="34" charset="-122"/>
                <a:ea typeface="微软雅黑" panose="020B0503020204020204" pitchFamily="34" charset="-122"/>
              </a:rPr>
              <a:t>ARP Request (MAC_R2, ff:ff:ff:ff:ff:ff, who has IP 192.168.1.40)</a:t>
            </a:r>
          </a:p>
          <a:p>
            <a:pPr eaLnBrk="1" hangingPunct="1">
              <a:lnSpc>
                <a:spcPct val="120000"/>
              </a:lnSpc>
            </a:pPr>
            <a:r>
              <a:rPr lang="zh-CN" altLang="zh-CN" sz="1600" dirty="0">
                <a:latin typeface="微软雅黑" panose="020B0503020204020204" pitchFamily="34" charset="-122"/>
                <a:ea typeface="微软雅黑" panose="020B0503020204020204" pitchFamily="34" charset="-122"/>
              </a:rPr>
              <a:t>ARP Reply (MAC_D, MAC_R2)</a:t>
            </a:r>
          </a:p>
          <a:p>
            <a:pPr eaLnBrk="1" hangingPunct="1">
              <a:lnSpc>
                <a:spcPct val="120000"/>
              </a:lnSpc>
            </a:pPr>
            <a:r>
              <a:rPr lang="zh-CN" sz="1600" dirty="0">
                <a:latin typeface="微软雅黑" panose="020B0503020204020204" pitchFamily="34" charset="-122"/>
                <a:ea typeface="微软雅黑" panose="020B0503020204020204" pitchFamily="34" charset="-122"/>
              </a:rPr>
              <a:t>运载</a:t>
            </a:r>
            <a:r>
              <a:rPr lang="zh-CN" altLang="zh-CN" sz="1600" dirty="0">
                <a:latin typeface="微软雅黑" panose="020B0503020204020204" pitchFamily="34" charset="-122"/>
                <a:ea typeface="微软雅黑" panose="020B0503020204020204" pitchFamily="34" charset="-122"/>
              </a:rPr>
              <a:t>IP</a:t>
            </a:r>
            <a:r>
              <a:rPr lang="zh-CN" sz="1600" dirty="0">
                <a:latin typeface="微软雅黑" panose="020B0503020204020204" pitchFamily="34" charset="-122"/>
                <a:ea typeface="微软雅黑" panose="020B0503020204020204" pitchFamily="34" charset="-122"/>
              </a:rPr>
              <a:t>分组的帧 </a:t>
            </a:r>
            <a:r>
              <a:rPr lang="zh-CN" altLang="zh-CN" sz="1600" dirty="0">
                <a:latin typeface="微软雅黑" panose="020B0503020204020204" pitchFamily="34" charset="-122"/>
                <a:ea typeface="微软雅黑" panose="020B0503020204020204" pitchFamily="34" charset="-122"/>
              </a:rPr>
              <a:t>(MAC_R2, MAC_D, 192.168.0.10, 192.168.1.40)</a:t>
            </a:r>
          </a:p>
        </p:txBody>
      </p:sp>
      <p:sp>
        <p:nvSpPr>
          <p:cNvPr id="54278" name="Text Box 5"/>
          <p:cNvSpPr txBox="1">
            <a:spLocks noChangeArrowheads="1"/>
          </p:cNvSpPr>
          <p:nvPr/>
        </p:nvSpPr>
        <p:spPr bwMode="auto">
          <a:xfrm>
            <a:off x="214283" y="2500196"/>
            <a:ext cx="313870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sz="1600" dirty="0">
                <a:latin typeface="微软雅黑" panose="020B0503020204020204" pitchFamily="34" charset="-122"/>
                <a:ea typeface="微软雅黑" panose="020B0503020204020204" pitchFamily="34" charset="-122"/>
              </a:rPr>
              <a:t>主机</a:t>
            </a:r>
            <a:r>
              <a:rPr lang="zh-CN" altLang="zh-CN" sz="1600" dirty="0">
                <a:latin typeface="微软雅黑" panose="020B0503020204020204" pitchFamily="34" charset="-122"/>
                <a:ea typeface="微软雅黑" panose="020B0503020204020204" pitchFamily="34" charset="-122"/>
              </a:rPr>
              <a:t>A</a:t>
            </a:r>
            <a:r>
              <a:rPr lang="zh-CN" sz="1600" dirty="0">
                <a:latin typeface="微软雅黑" panose="020B0503020204020204" pitchFamily="34" charset="-122"/>
                <a:ea typeface="微软雅黑" panose="020B0503020204020204" pitchFamily="34" charset="-122"/>
              </a:rPr>
              <a:t>发送一个</a:t>
            </a:r>
            <a:r>
              <a:rPr lang="zh-CN" altLang="zh-CN" sz="1600" dirty="0">
                <a:latin typeface="微软雅黑" panose="020B0503020204020204" pitchFamily="34" charset="-122"/>
                <a:ea typeface="微软雅黑" panose="020B0503020204020204" pitchFamily="34" charset="-122"/>
              </a:rPr>
              <a:t>IP</a:t>
            </a:r>
            <a:r>
              <a:rPr lang="zh-CN" sz="1600" dirty="0">
                <a:latin typeface="微软雅黑" panose="020B0503020204020204" pitchFamily="34" charset="-122"/>
                <a:ea typeface="微软雅黑" panose="020B0503020204020204" pitchFamily="34" charset="-122"/>
              </a:rPr>
              <a:t>分组给主机</a:t>
            </a:r>
            <a:r>
              <a:rPr lang="zh-CN" altLang="zh-CN" sz="1600" dirty="0">
                <a:latin typeface="微软雅黑" panose="020B0503020204020204" pitchFamily="34" charset="-122"/>
                <a:ea typeface="微软雅黑" panose="020B0503020204020204" pitchFamily="34" charset="-122"/>
              </a:rPr>
              <a:t>D</a:t>
            </a:r>
            <a:r>
              <a:rPr lang="zh-CN" sz="1600"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18657517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p:cNvSpPr>
            <a:spLocks noGrp="1" noChangeArrowheads="1"/>
          </p:cNvSpPr>
          <p:nvPr>
            <p:ph type="title"/>
          </p:nvPr>
        </p:nvSpPr>
        <p:spPr/>
        <p:txBody>
          <a:bodyPr/>
          <a:lstStyle/>
          <a:p>
            <a:pPr eaLnBrk="1" hangingPunct="1"/>
            <a:r>
              <a:rPr lang="zh-CN"/>
              <a:t>附录 </a:t>
            </a:r>
            <a:r>
              <a:rPr lang="zh-CN" altLang="zh-CN">
                <a:latin typeface="Arial" pitchFamily="34" charset="0"/>
              </a:rPr>
              <a:t>—</a:t>
            </a:r>
            <a:r>
              <a:rPr lang="zh-CN" altLang="zh-CN"/>
              <a:t> </a:t>
            </a:r>
            <a:r>
              <a:rPr lang="zh-CN"/>
              <a:t>实验环境讲解</a:t>
            </a:r>
          </a:p>
        </p:txBody>
      </p:sp>
      <p:graphicFrame>
        <p:nvGraphicFramePr>
          <p:cNvPr id="55300" name="Object 3"/>
          <p:cNvGraphicFramePr>
            <a:graphicFrameLocks noGrp="1" noChangeAspect="1"/>
          </p:cNvGraphicFramePr>
          <p:nvPr>
            <p:ph idx="1"/>
            <p:extLst>
              <p:ext uri="{D42A27DB-BD31-4B8C-83A1-F6EECF244321}">
                <p14:modId xmlns:p14="http://schemas.microsoft.com/office/powerpoint/2010/main" val="1362146442"/>
              </p:ext>
            </p:extLst>
          </p:nvPr>
        </p:nvGraphicFramePr>
        <p:xfrm>
          <a:off x="743606" y="1264777"/>
          <a:ext cx="5328592" cy="2664295"/>
        </p:xfrm>
        <a:graphic>
          <a:graphicData uri="http://schemas.openxmlformats.org/presentationml/2006/ole">
            <mc:AlternateContent xmlns:mc="http://schemas.openxmlformats.org/markup-compatibility/2006">
              <mc:Choice xmlns:v="urn:schemas-microsoft-com:vml" Requires="v">
                <p:oleObj spid="_x0000_s10330" r:id="rId3" imgW="6118036" imgH="3220129" progId="">
                  <p:embed/>
                </p:oleObj>
              </mc:Choice>
              <mc:Fallback>
                <p:oleObj r:id="rId3" imgW="6118036" imgH="3220129" progId="">
                  <p:embed/>
                  <p:pic>
                    <p:nvPicPr>
                      <p:cNvPr id="0" name="Picture 80"/>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606" y="1264777"/>
                        <a:ext cx="5328592" cy="26642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5301" name="Text Box 4"/>
          <p:cNvSpPr txBox="1">
            <a:spLocks noChangeArrowheads="1"/>
          </p:cNvSpPr>
          <p:nvPr/>
        </p:nvSpPr>
        <p:spPr bwMode="auto">
          <a:xfrm>
            <a:off x="1743703" y="4059806"/>
            <a:ext cx="3185487" cy="369332"/>
          </a:xfrm>
          <a:prstGeom prst="rect">
            <a:avLst/>
          </a:prstGeom>
          <a:solidFill>
            <a:srgbClr val="66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dirty="0">
                <a:latin typeface="微软雅黑" panose="020B0503020204020204" pitchFamily="34" charset="-122"/>
                <a:ea typeface="微软雅黑" panose="020B0503020204020204" pitchFamily="34" charset="-122"/>
              </a:rPr>
              <a:t>完全等价于下一页的实验环境</a:t>
            </a:r>
          </a:p>
        </p:txBody>
      </p:sp>
    </p:spTree>
    <p:extLst>
      <p:ext uri="{BB962C8B-B14F-4D97-AF65-F5344CB8AC3E}">
        <p14:creationId xmlns:p14="http://schemas.microsoft.com/office/powerpoint/2010/main" val="6639298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p:txBody>
          <a:bodyPr/>
          <a:lstStyle/>
          <a:p>
            <a:pPr eaLnBrk="1" hangingPunct="1"/>
            <a:r>
              <a:rPr lang="zh-CN"/>
              <a:t>附录 </a:t>
            </a:r>
            <a:r>
              <a:rPr lang="zh-CN" altLang="zh-CN">
                <a:latin typeface="Arial" pitchFamily="34" charset="0"/>
              </a:rPr>
              <a:t>—</a:t>
            </a:r>
            <a:r>
              <a:rPr lang="zh-CN" altLang="zh-CN"/>
              <a:t> </a:t>
            </a:r>
            <a:r>
              <a:rPr lang="zh-CN"/>
              <a:t>实验环境讲解（续）</a:t>
            </a:r>
          </a:p>
        </p:txBody>
      </p:sp>
      <p:graphicFrame>
        <p:nvGraphicFramePr>
          <p:cNvPr id="56324" name="Object 3"/>
          <p:cNvGraphicFramePr>
            <a:graphicFrameLocks noGrp="1" noChangeAspect="1"/>
          </p:cNvGraphicFramePr>
          <p:nvPr>
            <p:ph idx="1"/>
            <p:extLst>
              <p:ext uri="{D42A27DB-BD31-4B8C-83A1-F6EECF244321}">
                <p14:modId xmlns:p14="http://schemas.microsoft.com/office/powerpoint/2010/main" val="785558618"/>
              </p:ext>
            </p:extLst>
          </p:nvPr>
        </p:nvGraphicFramePr>
        <p:xfrm>
          <a:off x="857224" y="1193338"/>
          <a:ext cx="5328591" cy="2664296"/>
        </p:xfrm>
        <a:graphic>
          <a:graphicData uri="http://schemas.openxmlformats.org/presentationml/2006/ole">
            <mc:AlternateContent xmlns:mc="http://schemas.openxmlformats.org/markup-compatibility/2006">
              <mc:Choice xmlns:v="urn:schemas-microsoft-com:vml" Requires="v">
                <p:oleObj spid="_x0000_s11354" r:id="rId3" imgW="6118036" imgH="3220129" progId="">
                  <p:embed/>
                </p:oleObj>
              </mc:Choice>
              <mc:Fallback>
                <p:oleObj r:id="rId3" imgW="6118036" imgH="3220129" progId="">
                  <p:embed/>
                  <p:pic>
                    <p:nvPicPr>
                      <p:cNvPr id="0" name="Picture 80"/>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24" y="1193338"/>
                        <a:ext cx="5328591" cy="26642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 Box 4"/>
          <p:cNvSpPr txBox="1">
            <a:spLocks noChangeArrowheads="1"/>
          </p:cNvSpPr>
          <p:nvPr/>
        </p:nvSpPr>
        <p:spPr bwMode="auto">
          <a:xfrm>
            <a:off x="1815141" y="3939902"/>
            <a:ext cx="3185487" cy="369332"/>
          </a:xfrm>
          <a:prstGeom prst="rect">
            <a:avLst/>
          </a:prstGeom>
          <a:solidFill>
            <a:srgbClr val="66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dirty="0">
                <a:latin typeface="微软雅黑" panose="020B0503020204020204" pitchFamily="34" charset="-122"/>
                <a:ea typeface="微软雅黑" panose="020B0503020204020204" pitchFamily="34" charset="-122"/>
              </a:rPr>
              <a:t>完全等价于下一页的实验环境</a:t>
            </a:r>
          </a:p>
        </p:txBody>
      </p:sp>
    </p:spTree>
    <p:extLst>
      <p:ext uri="{BB962C8B-B14F-4D97-AF65-F5344CB8AC3E}">
        <p14:creationId xmlns:p14="http://schemas.microsoft.com/office/powerpoint/2010/main" val="3338404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pPr eaLnBrk="1" hangingPunct="1"/>
            <a:r>
              <a:rPr lang="zh-CN" dirty="0"/>
              <a:t>路由器上的各种接口</a:t>
            </a:r>
          </a:p>
        </p:txBody>
      </p:sp>
      <p:sp>
        <p:nvSpPr>
          <p:cNvPr id="7172" name="Rectangle 3"/>
          <p:cNvSpPr>
            <a:spLocks noChangeArrowheads="1"/>
          </p:cNvSpPr>
          <p:nvPr/>
        </p:nvSpPr>
        <p:spPr bwMode="auto">
          <a:xfrm>
            <a:off x="1410345" y="3014664"/>
            <a:ext cx="41549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dirty="0">
                <a:latin typeface="Times New Roman" pitchFamily="18" charset="0"/>
                <a:ea typeface="黑体" pitchFamily="49" charset="-122"/>
              </a:rPr>
              <a:t>电</a:t>
            </a:r>
          </a:p>
          <a:p>
            <a:r>
              <a:rPr lang="zh-CN" dirty="0">
                <a:latin typeface="Times New Roman" pitchFamily="18" charset="0"/>
                <a:ea typeface="黑体" pitchFamily="49" charset="-122"/>
              </a:rPr>
              <a:t>源</a:t>
            </a:r>
          </a:p>
          <a:p>
            <a:r>
              <a:rPr lang="zh-CN" dirty="0">
                <a:latin typeface="Times New Roman" pitchFamily="18" charset="0"/>
                <a:ea typeface="黑体" pitchFamily="49" charset="-122"/>
              </a:rPr>
              <a:t>开</a:t>
            </a:r>
          </a:p>
          <a:p>
            <a:r>
              <a:rPr lang="zh-CN" dirty="0">
                <a:latin typeface="Times New Roman" pitchFamily="18" charset="0"/>
                <a:ea typeface="黑体" pitchFamily="49" charset="-122"/>
              </a:rPr>
              <a:t>关</a:t>
            </a:r>
          </a:p>
        </p:txBody>
      </p:sp>
      <p:sp>
        <p:nvSpPr>
          <p:cNvPr id="7173" name="Rectangle 4"/>
          <p:cNvSpPr>
            <a:spLocks noChangeArrowheads="1"/>
          </p:cNvSpPr>
          <p:nvPr/>
        </p:nvSpPr>
        <p:spPr bwMode="auto">
          <a:xfrm>
            <a:off x="1842393" y="3015856"/>
            <a:ext cx="41549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dirty="0">
                <a:latin typeface="Times New Roman" pitchFamily="18" charset="0"/>
                <a:ea typeface="黑体" pitchFamily="49" charset="-122"/>
              </a:rPr>
              <a:t>电</a:t>
            </a:r>
          </a:p>
          <a:p>
            <a:r>
              <a:rPr lang="zh-CN" dirty="0">
                <a:latin typeface="Times New Roman" pitchFamily="18" charset="0"/>
                <a:ea typeface="黑体" pitchFamily="49" charset="-122"/>
              </a:rPr>
              <a:t>源</a:t>
            </a:r>
          </a:p>
          <a:p>
            <a:r>
              <a:rPr lang="zh-CN" dirty="0">
                <a:latin typeface="Times New Roman" pitchFamily="18" charset="0"/>
                <a:ea typeface="黑体" pitchFamily="49" charset="-122"/>
              </a:rPr>
              <a:t>插</a:t>
            </a:r>
          </a:p>
          <a:p>
            <a:r>
              <a:rPr lang="zh-CN" dirty="0">
                <a:latin typeface="Times New Roman" pitchFamily="18" charset="0"/>
                <a:ea typeface="黑体" pitchFamily="49" charset="-122"/>
              </a:rPr>
              <a:t>座</a:t>
            </a:r>
          </a:p>
        </p:txBody>
      </p:sp>
      <p:sp>
        <p:nvSpPr>
          <p:cNvPr id="7174" name="Rectangle 5"/>
          <p:cNvSpPr>
            <a:spLocks noChangeArrowheads="1"/>
          </p:cNvSpPr>
          <p:nvPr/>
        </p:nvSpPr>
        <p:spPr bwMode="auto">
          <a:xfrm>
            <a:off x="2274441" y="3059907"/>
            <a:ext cx="36036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dirty="0">
                <a:latin typeface="Times New Roman" pitchFamily="18" charset="0"/>
                <a:ea typeface="黑体" pitchFamily="49" charset="-122"/>
              </a:rPr>
              <a:t>配</a:t>
            </a:r>
          </a:p>
          <a:p>
            <a:r>
              <a:rPr lang="zh-CN" dirty="0">
                <a:latin typeface="Times New Roman" pitchFamily="18" charset="0"/>
                <a:ea typeface="黑体" pitchFamily="49" charset="-122"/>
              </a:rPr>
              <a:t>置</a:t>
            </a:r>
          </a:p>
          <a:p>
            <a:r>
              <a:rPr lang="zh-CN" dirty="0">
                <a:latin typeface="Times New Roman" pitchFamily="18" charset="0"/>
                <a:ea typeface="黑体" pitchFamily="49" charset="-122"/>
              </a:rPr>
              <a:t>口</a:t>
            </a:r>
          </a:p>
        </p:txBody>
      </p:sp>
      <p:sp>
        <p:nvSpPr>
          <p:cNvPr id="7175" name="Rectangle 6"/>
          <p:cNvSpPr>
            <a:spLocks noChangeArrowheads="1"/>
          </p:cNvSpPr>
          <p:nvPr/>
        </p:nvSpPr>
        <p:spPr bwMode="auto">
          <a:xfrm>
            <a:off x="2634481" y="3049191"/>
            <a:ext cx="41549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dirty="0">
                <a:latin typeface="Times New Roman" pitchFamily="18" charset="0"/>
                <a:ea typeface="黑体" pitchFamily="49" charset="-122"/>
              </a:rPr>
              <a:t>备</a:t>
            </a:r>
          </a:p>
          <a:p>
            <a:r>
              <a:rPr lang="zh-CN" dirty="0">
                <a:latin typeface="Times New Roman" pitchFamily="18" charset="0"/>
                <a:ea typeface="黑体" pitchFamily="49" charset="-122"/>
              </a:rPr>
              <a:t>份</a:t>
            </a:r>
          </a:p>
          <a:p>
            <a:r>
              <a:rPr lang="zh-CN" dirty="0">
                <a:latin typeface="Times New Roman" pitchFamily="18" charset="0"/>
                <a:ea typeface="黑体" pitchFamily="49" charset="-122"/>
              </a:rPr>
              <a:t>口</a:t>
            </a:r>
          </a:p>
        </p:txBody>
      </p:sp>
      <p:sp>
        <p:nvSpPr>
          <p:cNvPr id="7176" name="Rectangle 7"/>
          <p:cNvSpPr>
            <a:spLocks noChangeArrowheads="1"/>
          </p:cNvSpPr>
          <p:nvPr/>
        </p:nvSpPr>
        <p:spPr bwMode="auto">
          <a:xfrm>
            <a:off x="2994521" y="3014664"/>
            <a:ext cx="55403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dirty="0">
                <a:latin typeface="Times New Roman" pitchFamily="18" charset="0"/>
                <a:ea typeface="黑体" pitchFamily="49" charset="-122"/>
              </a:rPr>
              <a:t>以</a:t>
            </a:r>
          </a:p>
          <a:p>
            <a:r>
              <a:rPr lang="zh-CN" dirty="0">
                <a:latin typeface="Times New Roman" pitchFamily="18" charset="0"/>
                <a:ea typeface="黑体" pitchFamily="49" charset="-122"/>
              </a:rPr>
              <a:t>太</a:t>
            </a:r>
          </a:p>
          <a:p>
            <a:r>
              <a:rPr lang="zh-CN" dirty="0">
                <a:latin typeface="Times New Roman" pitchFamily="18" charset="0"/>
                <a:ea typeface="黑体" pitchFamily="49" charset="-122"/>
              </a:rPr>
              <a:t>网</a:t>
            </a:r>
          </a:p>
          <a:p>
            <a:r>
              <a:rPr lang="zh-CN" dirty="0">
                <a:latin typeface="Times New Roman" pitchFamily="18" charset="0"/>
                <a:ea typeface="黑体" pitchFamily="49" charset="-122"/>
              </a:rPr>
              <a:t>口</a:t>
            </a:r>
          </a:p>
        </p:txBody>
      </p:sp>
      <p:sp>
        <p:nvSpPr>
          <p:cNvPr id="7177" name="Line 8"/>
          <p:cNvSpPr>
            <a:spLocks noChangeShapeType="1"/>
          </p:cNvSpPr>
          <p:nvPr/>
        </p:nvSpPr>
        <p:spPr bwMode="auto">
          <a:xfrm>
            <a:off x="2488878" y="2306244"/>
            <a:ext cx="1587" cy="676275"/>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8" name="Line 9"/>
          <p:cNvSpPr>
            <a:spLocks noChangeShapeType="1"/>
          </p:cNvSpPr>
          <p:nvPr/>
        </p:nvSpPr>
        <p:spPr bwMode="auto">
          <a:xfrm>
            <a:off x="2848917" y="2327523"/>
            <a:ext cx="1588" cy="676275"/>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9" name="Line 10"/>
          <p:cNvSpPr>
            <a:spLocks noChangeShapeType="1"/>
          </p:cNvSpPr>
          <p:nvPr/>
        </p:nvSpPr>
        <p:spPr bwMode="auto">
          <a:xfrm>
            <a:off x="3210545" y="2314578"/>
            <a:ext cx="1588" cy="676275"/>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80" name="Line 11"/>
          <p:cNvSpPr>
            <a:spLocks noChangeShapeType="1"/>
          </p:cNvSpPr>
          <p:nvPr/>
        </p:nvSpPr>
        <p:spPr bwMode="auto">
          <a:xfrm>
            <a:off x="4146649" y="2319487"/>
            <a:ext cx="1587" cy="676275"/>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81" name="Line 12"/>
          <p:cNvSpPr>
            <a:spLocks noChangeShapeType="1"/>
          </p:cNvSpPr>
          <p:nvPr/>
        </p:nvSpPr>
        <p:spPr bwMode="auto">
          <a:xfrm>
            <a:off x="1603916" y="2314578"/>
            <a:ext cx="1588" cy="676275"/>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82" name="Line 13"/>
          <p:cNvSpPr>
            <a:spLocks noChangeShapeType="1"/>
          </p:cNvSpPr>
          <p:nvPr/>
        </p:nvSpPr>
        <p:spPr bwMode="auto">
          <a:xfrm>
            <a:off x="2058417" y="2314578"/>
            <a:ext cx="1587" cy="676275"/>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83" name="Rectangle 14"/>
          <p:cNvSpPr>
            <a:spLocks noChangeArrowheads="1"/>
          </p:cNvSpPr>
          <p:nvPr/>
        </p:nvSpPr>
        <p:spPr bwMode="auto">
          <a:xfrm>
            <a:off x="3930625" y="2951560"/>
            <a:ext cx="415498"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dirty="0">
                <a:latin typeface="Times New Roman" pitchFamily="18" charset="0"/>
                <a:ea typeface="黑体" pitchFamily="49" charset="-122"/>
              </a:rPr>
              <a:t>同</a:t>
            </a:r>
          </a:p>
          <a:p>
            <a:r>
              <a:rPr lang="zh-CN" dirty="0">
                <a:latin typeface="Times New Roman" pitchFamily="18" charset="0"/>
                <a:ea typeface="黑体" pitchFamily="49" charset="-122"/>
              </a:rPr>
              <a:t>异</a:t>
            </a:r>
          </a:p>
          <a:p>
            <a:r>
              <a:rPr lang="zh-CN" dirty="0">
                <a:latin typeface="Times New Roman" pitchFamily="18" charset="0"/>
                <a:ea typeface="黑体" pitchFamily="49" charset="-122"/>
              </a:rPr>
              <a:t>步</a:t>
            </a:r>
          </a:p>
          <a:p>
            <a:r>
              <a:rPr lang="zh-CN" dirty="0">
                <a:latin typeface="Times New Roman" pitchFamily="18" charset="0"/>
                <a:ea typeface="黑体" pitchFamily="49" charset="-122"/>
              </a:rPr>
              <a:t>串</a:t>
            </a:r>
          </a:p>
          <a:p>
            <a:r>
              <a:rPr lang="zh-CN" dirty="0">
                <a:latin typeface="Times New Roman" pitchFamily="18" charset="0"/>
                <a:ea typeface="黑体" pitchFamily="49" charset="-122"/>
              </a:rPr>
              <a:t>口</a:t>
            </a:r>
          </a:p>
        </p:txBody>
      </p:sp>
      <p:pic>
        <p:nvPicPr>
          <p:cNvPr id="7184" name="Picture 15" descr="Quidway AR18-12后"/>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179" y="697769"/>
            <a:ext cx="6274913" cy="194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5" name="Line 16"/>
          <p:cNvSpPr>
            <a:spLocks noChangeShapeType="1"/>
          </p:cNvSpPr>
          <p:nvPr/>
        </p:nvSpPr>
        <p:spPr bwMode="auto">
          <a:xfrm>
            <a:off x="5135352" y="2302671"/>
            <a:ext cx="1587" cy="676275"/>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86" name="Rectangle 17"/>
          <p:cNvSpPr>
            <a:spLocks noChangeArrowheads="1"/>
          </p:cNvSpPr>
          <p:nvPr/>
        </p:nvSpPr>
        <p:spPr bwMode="auto">
          <a:xfrm>
            <a:off x="4929190" y="2995762"/>
            <a:ext cx="415498"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dirty="0">
                <a:latin typeface="Times New Roman" pitchFamily="18" charset="0"/>
                <a:ea typeface="黑体" pitchFamily="49" charset="-122"/>
              </a:rPr>
              <a:t>同</a:t>
            </a:r>
          </a:p>
          <a:p>
            <a:r>
              <a:rPr lang="zh-CN" dirty="0">
                <a:latin typeface="Times New Roman" pitchFamily="18" charset="0"/>
                <a:ea typeface="黑体" pitchFamily="49" charset="-122"/>
              </a:rPr>
              <a:t>异</a:t>
            </a:r>
          </a:p>
          <a:p>
            <a:r>
              <a:rPr lang="zh-CN" dirty="0">
                <a:latin typeface="Times New Roman" pitchFamily="18" charset="0"/>
                <a:ea typeface="黑体" pitchFamily="49" charset="-122"/>
              </a:rPr>
              <a:t>步</a:t>
            </a:r>
          </a:p>
          <a:p>
            <a:r>
              <a:rPr lang="zh-CN" dirty="0">
                <a:latin typeface="Times New Roman" pitchFamily="18" charset="0"/>
                <a:ea typeface="黑体" pitchFamily="49" charset="-122"/>
              </a:rPr>
              <a:t>串</a:t>
            </a:r>
          </a:p>
          <a:p>
            <a:r>
              <a:rPr lang="zh-CN" dirty="0">
                <a:latin typeface="Times New Roman" pitchFamily="18" charset="0"/>
                <a:ea typeface="黑体" pitchFamily="49" charset="-122"/>
              </a:rPr>
              <a:t>口</a:t>
            </a:r>
          </a:p>
        </p:txBody>
      </p:sp>
      <p:sp>
        <p:nvSpPr>
          <p:cNvPr id="7187" name="Text Box 18"/>
          <p:cNvSpPr txBox="1">
            <a:spLocks noChangeArrowheads="1"/>
          </p:cNvSpPr>
          <p:nvPr/>
        </p:nvSpPr>
        <p:spPr bwMode="auto">
          <a:xfrm>
            <a:off x="285720" y="4435247"/>
            <a:ext cx="6395911" cy="646331"/>
          </a:xfrm>
          <a:prstGeom prst="rect">
            <a:avLst/>
          </a:prstGeom>
          <a:solidFill>
            <a:srgbClr val="99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dirty="0">
                <a:latin typeface="微软雅黑" pitchFamily="34" charset="-122"/>
                <a:ea typeface="微软雅黑" pitchFamily="34" charset="-122"/>
              </a:rPr>
              <a:t>配置口</a:t>
            </a:r>
            <a:r>
              <a:rPr lang="zh-CN" altLang="zh-CN" dirty="0">
                <a:latin typeface="微软雅黑" pitchFamily="34" charset="-122"/>
                <a:ea typeface="微软雅黑" pitchFamily="34" charset="-122"/>
              </a:rPr>
              <a:t>: CONSOLE,  </a:t>
            </a:r>
            <a:r>
              <a:rPr lang="zh-CN" dirty="0">
                <a:latin typeface="微软雅黑" pitchFamily="34" charset="-122"/>
                <a:ea typeface="微软雅黑" pitchFamily="34" charset="-122"/>
              </a:rPr>
              <a:t>备份口</a:t>
            </a:r>
            <a:r>
              <a:rPr lang="zh-CN" altLang="zh-CN" dirty="0">
                <a:latin typeface="微软雅黑" pitchFamily="34" charset="-122"/>
                <a:ea typeface="微软雅黑" pitchFamily="34" charset="-122"/>
              </a:rPr>
              <a:t>: AUX,  </a:t>
            </a:r>
            <a:r>
              <a:rPr lang="zh-CN" dirty="0">
                <a:latin typeface="微软雅黑" pitchFamily="34" charset="-122"/>
                <a:ea typeface="微软雅黑" pitchFamily="34" charset="-122"/>
              </a:rPr>
              <a:t>以太网口</a:t>
            </a:r>
            <a:r>
              <a:rPr lang="zh-CN" altLang="zh-CN" dirty="0">
                <a:latin typeface="微软雅黑" pitchFamily="34" charset="-122"/>
                <a:ea typeface="微软雅黑" pitchFamily="34" charset="-122"/>
              </a:rPr>
              <a:t>: 100M ETH</a:t>
            </a:r>
            <a:r>
              <a:rPr lang="zh-CN" altLang="en-US" dirty="0">
                <a:latin typeface="微软雅黑" pitchFamily="34" charset="-122"/>
                <a:ea typeface="微软雅黑" pitchFamily="34" charset="-122"/>
              </a:rPr>
              <a:t>或  </a:t>
            </a:r>
            <a:r>
              <a:rPr lang="en-US" altLang="zh-CN" dirty="0">
                <a:latin typeface="微软雅黑" pitchFamily="34" charset="-122"/>
                <a:ea typeface="微软雅黑" pitchFamily="34" charset="-122"/>
              </a:rPr>
              <a:t>LAN </a:t>
            </a:r>
            <a:r>
              <a:rPr lang="zh-CN" altLang="en-US" dirty="0">
                <a:latin typeface="微软雅黑" pitchFamily="34" charset="-122"/>
                <a:ea typeface="微软雅黑" pitchFamily="34" charset="-122"/>
              </a:rPr>
              <a:t>口</a:t>
            </a:r>
            <a:r>
              <a:rPr lang="zh-CN" altLang="zh-CN" dirty="0">
                <a:latin typeface="微软雅黑" pitchFamily="34" charset="-122"/>
                <a:ea typeface="微软雅黑" pitchFamily="34" charset="-122"/>
              </a:rPr>
              <a:t>,  </a:t>
            </a:r>
            <a:r>
              <a:rPr lang="zh-CN" dirty="0">
                <a:latin typeface="微软雅黑" pitchFamily="34" charset="-122"/>
                <a:ea typeface="微软雅黑" pitchFamily="34" charset="-122"/>
              </a:rPr>
              <a:t>同异步串口</a:t>
            </a:r>
            <a:r>
              <a:rPr lang="zh-CN" altLang="zh-CN" dirty="0">
                <a:latin typeface="微软雅黑" pitchFamily="34" charset="-122"/>
                <a:ea typeface="微软雅黑" pitchFamily="34" charset="-122"/>
              </a:rPr>
              <a:t>: SERIAL</a:t>
            </a:r>
            <a:r>
              <a:rPr lang="zh-CN" dirty="0">
                <a:latin typeface="微软雅黑" pitchFamily="34" charset="-122"/>
                <a:ea typeface="微软雅黑" pitchFamily="34" charset="-122"/>
              </a:rPr>
              <a:t>或 </a:t>
            </a:r>
            <a:r>
              <a:rPr lang="zh-CN" altLang="zh-CN" dirty="0">
                <a:latin typeface="微软雅黑" pitchFamily="34" charset="-122"/>
                <a:ea typeface="微软雅黑" pitchFamily="34" charset="-122"/>
              </a:rPr>
              <a:t>WAN</a:t>
            </a:r>
            <a:r>
              <a:rPr lang="zh-CN" altLang="en-US" dirty="0">
                <a:latin typeface="微软雅黑" pitchFamily="34" charset="-122"/>
                <a:ea typeface="微软雅黑" pitchFamily="34" charset="-122"/>
              </a:rPr>
              <a:t>口</a:t>
            </a:r>
            <a:endParaRPr lang="zh-CN" altLang="zh-CN" dirty="0">
              <a:latin typeface="微软雅黑" pitchFamily="34" charset="-122"/>
              <a:ea typeface="微软雅黑" pitchFamily="34" charset="-122"/>
            </a:endParaRPr>
          </a:p>
        </p:txBody>
      </p:sp>
      <p:sp>
        <p:nvSpPr>
          <p:cNvPr id="7189" name="Text Box 20"/>
          <p:cNvSpPr txBox="1">
            <a:spLocks noChangeArrowheads="1"/>
          </p:cNvSpPr>
          <p:nvPr/>
        </p:nvSpPr>
        <p:spPr bwMode="auto">
          <a:xfrm>
            <a:off x="5286380" y="2571750"/>
            <a:ext cx="1484381" cy="369332"/>
          </a:xfrm>
          <a:prstGeom prst="rect">
            <a:avLst/>
          </a:prstGeom>
          <a:solidFill>
            <a:srgbClr val="66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dirty="0"/>
              <a:t>接</a:t>
            </a:r>
            <a:r>
              <a:rPr lang="zh-CN" altLang="zh-CN" dirty="0"/>
              <a:t>V.35 cable</a:t>
            </a:r>
          </a:p>
        </p:txBody>
      </p:sp>
      <p:sp>
        <p:nvSpPr>
          <p:cNvPr id="7190" name="Line 21"/>
          <p:cNvSpPr>
            <a:spLocks noChangeShapeType="1"/>
          </p:cNvSpPr>
          <p:nvPr/>
        </p:nvSpPr>
        <p:spPr bwMode="auto">
          <a:xfrm flipV="1">
            <a:off x="5243550" y="3000378"/>
            <a:ext cx="236595" cy="32236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91" name="Line 22"/>
          <p:cNvSpPr>
            <a:spLocks noChangeShapeType="1"/>
          </p:cNvSpPr>
          <p:nvPr/>
        </p:nvSpPr>
        <p:spPr bwMode="auto">
          <a:xfrm flipH="1">
            <a:off x="1027102" y="1359059"/>
            <a:ext cx="687378" cy="141121"/>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92" name="Text Box 23"/>
          <p:cNvSpPr txBox="1">
            <a:spLocks noChangeArrowheads="1"/>
          </p:cNvSpPr>
          <p:nvPr/>
        </p:nvSpPr>
        <p:spPr bwMode="auto">
          <a:xfrm>
            <a:off x="214282" y="1383506"/>
            <a:ext cx="9371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b="1" dirty="0">
                <a:solidFill>
                  <a:srgbClr val="0000FF"/>
                </a:solidFill>
                <a:latin typeface="微软雅黑" panose="020B0503020204020204" pitchFamily="34" charset="-122"/>
                <a:ea typeface="微软雅黑" panose="020B0503020204020204" pitchFamily="34" charset="-122"/>
              </a:rPr>
              <a:t>指示灯</a:t>
            </a:r>
          </a:p>
        </p:txBody>
      </p:sp>
    </p:spTree>
    <p:extLst>
      <p:ext uri="{BB962C8B-B14F-4D97-AF65-F5344CB8AC3E}">
        <p14:creationId xmlns:p14="http://schemas.microsoft.com/office/powerpoint/2010/main" val="6865622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noGrp="1" noChangeArrowheads="1"/>
          </p:cNvSpPr>
          <p:nvPr>
            <p:ph type="title"/>
          </p:nvPr>
        </p:nvSpPr>
        <p:spPr/>
        <p:txBody>
          <a:bodyPr/>
          <a:lstStyle/>
          <a:p>
            <a:pPr eaLnBrk="1" hangingPunct="1"/>
            <a:r>
              <a:rPr lang="zh-CN"/>
              <a:t>附录 </a:t>
            </a:r>
            <a:r>
              <a:rPr lang="zh-CN" altLang="zh-CN">
                <a:latin typeface="Arial" pitchFamily="34" charset="0"/>
              </a:rPr>
              <a:t>—</a:t>
            </a:r>
            <a:r>
              <a:rPr lang="zh-CN" altLang="zh-CN"/>
              <a:t> </a:t>
            </a:r>
            <a:r>
              <a:rPr lang="zh-CN"/>
              <a:t>实验环境讲解（续）</a:t>
            </a:r>
          </a:p>
        </p:txBody>
      </p:sp>
      <p:graphicFrame>
        <p:nvGraphicFramePr>
          <p:cNvPr id="57348" name="Object 3"/>
          <p:cNvGraphicFramePr>
            <a:graphicFrameLocks noGrp="1" noChangeAspect="1"/>
          </p:cNvGraphicFramePr>
          <p:nvPr>
            <p:ph idx="1"/>
            <p:extLst>
              <p:ext uri="{D42A27DB-BD31-4B8C-83A1-F6EECF244321}">
                <p14:modId xmlns:p14="http://schemas.microsoft.com/office/powerpoint/2010/main" val="3006382152"/>
              </p:ext>
            </p:extLst>
          </p:nvPr>
        </p:nvGraphicFramePr>
        <p:xfrm>
          <a:off x="1000100" y="1571618"/>
          <a:ext cx="5400600" cy="2520280"/>
        </p:xfrm>
        <a:graphic>
          <a:graphicData uri="http://schemas.openxmlformats.org/presentationml/2006/ole">
            <mc:AlternateContent xmlns:mc="http://schemas.openxmlformats.org/markup-compatibility/2006">
              <mc:Choice xmlns:v="urn:schemas-microsoft-com:vml" Requires="v">
                <p:oleObj spid="_x0000_s12378" r:id="rId3" imgW="6742989" imgH="3233463" progId="">
                  <p:embed/>
                </p:oleObj>
              </mc:Choice>
              <mc:Fallback>
                <p:oleObj r:id="rId3" imgW="6742989" imgH="3233463" progId="">
                  <p:embed/>
                  <p:pic>
                    <p:nvPicPr>
                      <p:cNvPr id="0" name="Picture 80"/>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100" y="1571618"/>
                        <a:ext cx="5400600" cy="25202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8276938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p:cNvSpPr>
            <a:spLocks noGrp="1" noChangeArrowheads="1"/>
          </p:cNvSpPr>
          <p:nvPr>
            <p:ph type="title"/>
          </p:nvPr>
        </p:nvSpPr>
        <p:spPr/>
        <p:txBody>
          <a:bodyPr/>
          <a:lstStyle/>
          <a:p>
            <a:pPr eaLnBrk="1" hangingPunct="1"/>
            <a:r>
              <a:rPr lang="zh-CN" dirty="0"/>
              <a:t>附录 </a:t>
            </a:r>
            <a:r>
              <a:rPr lang="zh-CN" altLang="zh-CN" dirty="0">
                <a:latin typeface="Arial" pitchFamily="34" charset="0"/>
              </a:rPr>
              <a:t>—</a:t>
            </a:r>
            <a:r>
              <a:rPr lang="zh-CN" altLang="zh-CN" dirty="0"/>
              <a:t> </a:t>
            </a:r>
            <a:r>
              <a:rPr lang="zh-CN" dirty="0"/>
              <a:t>显示路由表</a:t>
            </a:r>
          </a:p>
        </p:txBody>
      </p:sp>
      <p:sp>
        <p:nvSpPr>
          <p:cNvPr id="58372" name="Text Box 3"/>
          <p:cNvSpPr txBox="1">
            <a:spLocks noChangeArrowheads="1"/>
          </p:cNvSpPr>
          <p:nvPr/>
        </p:nvSpPr>
        <p:spPr bwMode="auto">
          <a:xfrm>
            <a:off x="214282" y="1071552"/>
            <a:ext cx="6643734"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zh-CN"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H3C</a:t>
            </a:r>
            <a:r>
              <a:rPr lang="zh-CN" altLang="zh-CN" sz="1600" dirty="0">
                <a:latin typeface="微软雅黑" panose="020B0503020204020204" pitchFamily="34" charset="-122"/>
                <a:ea typeface="微软雅黑" panose="020B0503020204020204" pitchFamily="34" charset="-122"/>
              </a:rPr>
              <a:t>] display ip routing-table</a:t>
            </a:r>
          </a:p>
          <a:p>
            <a:pPr eaLnBrk="1" hangingPunct="1"/>
            <a:r>
              <a:rPr lang="zh-CN" altLang="zh-CN" sz="1600" dirty="0">
                <a:latin typeface="微软雅黑" panose="020B0503020204020204" pitchFamily="34" charset="-122"/>
                <a:ea typeface="微软雅黑" panose="020B0503020204020204" pitchFamily="34" charset="-122"/>
              </a:rPr>
              <a:t>Routing Tables:</a:t>
            </a:r>
          </a:p>
          <a:p>
            <a:pPr eaLnBrk="1" hangingPunct="1"/>
            <a:r>
              <a:rPr lang="zh-CN" altLang="zh-CN" sz="1600" dirty="0">
                <a:latin typeface="微软雅黑" panose="020B0503020204020204" pitchFamily="34" charset="-122"/>
                <a:ea typeface="微软雅黑" panose="020B0503020204020204" pitchFamily="34" charset="-122"/>
              </a:rPr>
              <a:t>  Destination/Mask  Proto   Pref     Metric    Nexthop    Interface</a:t>
            </a:r>
          </a:p>
          <a:p>
            <a:pPr eaLnBrk="1" hangingPunct="1"/>
            <a:r>
              <a:rPr lang="zh-CN" altLang="zh-CN" sz="1600" dirty="0">
                <a:latin typeface="微软雅黑" panose="020B0503020204020204" pitchFamily="34" charset="-122"/>
                <a:ea typeface="微软雅黑" panose="020B0503020204020204" pitchFamily="34" charset="-122"/>
              </a:rPr>
              <a:t>      127.0.0.0/8       Direct     0          0         127.0.0.1    LoopBack0</a:t>
            </a:r>
          </a:p>
          <a:p>
            <a:pPr eaLnBrk="1" hangingPunct="1"/>
            <a:r>
              <a:rPr lang="zh-CN" altLang="zh-CN" sz="1600" dirty="0">
                <a:latin typeface="微软雅黑" panose="020B0503020204020204" pitchFamily="34" charset="-122"/>
                <a:ea typeface="微软雅黑" panose="020B0503020204020204" pitchFamily="34" charset="-122"/>
              </a:rPr>
              <a:t>      127.0.0.1/32     Direct     0          0         127.0.0.1    LoopBack0</a:t>
            </a:r>
          </a:p>
          <a:p>
            <a:pPr eaLnBrk="1" hangingPunct="1"/>
            <a:r>
              <a:rPr lang="zh-CN" altLang="zh-CN" sz="1600" dirty="0">
                <a:latin typeface="微软雅黑" panose="020B0503020204020204" pitchFamily="34" charset="-122"/>
                <a:ea typeface="微软雅黑" panose="020B0503020204020204" pitchFamily="34" charset="-122"/>
              </a:rPr>
              <a:t>      192.0.0.0/24     Direct     0          1         192.0.0.2    Serial0</a:t>
            </a:r>
          </a:p>
          <a:p>
            <a:pPr eaLnBrk="1" hangingPunct="1"/>
            <a:r>
              <a:rPr lang="zh-CN" altLang="zh-CN" sz="1600" dirty="0">
                <a:latin typeface="微软雅黑" panose="020B0503020204020204" pitchFamily="34" charset="-122"/>
                <a:ea typeface="微软雅黑" panose="020B0503020204020204" pitchFamily="34" charset="-122"/>
              </a:rPr>
              <a:t>      192.0.0.1/32     Direct     0          0         127.0.0.1    LoopBack0</a:t>
            </a:r>
          </a:p>
          <a:p>
            <a:pPr eaLnBrk="1" hangingPunct="1"/>
            <a:r>
              <a:rPr lang="zh-CN" altLang="zh-CN" sz="1600" dirty="0">
                <a:latin typeface="微软雅黑" panose="020B0503020204020204" pitchFamily="34" charset="-122"/>
                <a:ea typeface="微软雅黑" panose="020B0503020204020204" pitchFamily="34" charset="-122"/>
              </a:rPr>
              <a:t>      192.0.0.2/32     Direct     0          1         192.0.0.2    Serial0</a:t>
            </a:r>
          </a:p>
          <a:p>
            <a:pPr eaLnBrk="1" hangingPunct="1"/>
            <a:r>
              <a:rPr lang="zh-CN" altLang="zh-CN" sz="1600" dirty="0">
                <a:latin typeface="微软雅黑" panose="020B0503020204020204" pitchFamily="34" charset="-122"/>
                <a:ea typeface="微软雅黑" panose="020B0503020204020204" pitchFamily="34" charset="-122"/>
              </a:rPr>
              <a:t>      202.0.0.0/24     Direct     0          1         202.0.0.1    Ethernet0</a:t>
            </a:r>
          </a:p>
          <a:p>
            <a:pPr eaLnBrk="1" hangingPunct="1"/>
            <a:r>
              <a:rPr lang="zh-CN" altLang="zh-CN" sz="1600" dirty="0">
                <a:latin typeface="微软雅黑" panose="020B0503020204020204" pitchFamily="34" charset="-122"/>
                <a:ea typeface="微软雅黑" panose="020B0503020204020204" pitchFamily="34" charset="-122"/>
              </a:rPr>
              <a:t>      202.0.0.1/32     Direct     0          0         127.0.0.1    LoopBack0</a:t>
            </a:r>
          </a:p>
          <a:p>
            <a:pPr eaLnBrk="1" hangingPunct="1"/>
            <a:r>
              <a:rPr lang="zh-CN" altLang="zh-CN" sz="1600" dirty="0">
                <a:latin typeface="微软雅黑" panose="020B0503020204020204" pitchFamily="34" charset="-122"/>
                <a:ea typeface="微软雅黑" panose="020B0503020204020204" pitchFamily="34" charset="-122"/>
              </a:rPr>
              <a:t>      202.0.1.0/24     Static    60         2         192.0.0.2    Serial0</a:t>
            </a:r>
          </a:p>
        </p:txBody>
      </p:sp>
    </p:spTree>
    <p:extLst>
      <p:ext uri="{BB962C8B-B14F-4D97-AF65-F5344CB8AC3E}">
        <p14:creationId xmlns:p14="http://schemas.microsoft.com/office/powerpoint/2010/main" val="36034714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p:cNvSpPr>
            <a:spLocks noGrp="1" noChangeArrowheads="1"/>
          </p:cNvSpPr>
          <p:nvPr>
            <p:ph type="title"/>
          </p:nvPr>
        </p:nvSpPr>
        <p:spPr/>
        <p:txBody>
          <a:bodyPr/>
          <a:lstStyle/>
          <a:p>
            <a:pPr eaLnBrk="1" hangingPunct="1"/>
            <a:r>
              <a:rPr lang="zh-CN" dirty="0"/>
              <a:t>附录 </a:t>
            </a:r>
            <a:r>
              <a:rPr lang="zh-CN" altLang="zh-CN" dirty="0">
                <a:latin typeface="Arial" pitchFamily="34" charset="0"/>
              </a:rPr>
              <a:t>—</a:t>
            </a:r>
            <a:r>
              <a:rPr lang="zh-CN" altLang="zh-CN" dirty="0"/>
              <a:t> dis cu</a:t>
            </a:r>
          </a:p>
        </p:txBody>
      </p:sp>
      <p:sp>
        <p:nvSpPr>
          <p:cNvPr id="59396" name="Text Box 3"/>
          <p:cNvSpPr txBox="1">
            <a:spLocks noChangeArrowheads="1"/>
          </p:cNvSpPr>
          <p:nvPr/>
        </p:nvSpPr>
        <p:spPr bwMode="auto">
          <a:xfrm>
            <a:off x="214282" y="1071552"/>
            <a:ext cx="664373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zh-CN" sz="1600" dirty="0">
                <a:latin typeface="微软雅黑" panose="020B0503020204020204" pitchFamily="34" charset="-122"/>
                <a:ea typeface="微软雅黑" panose="020B0503020204020204" pitchFamily="34" charset="-122"/>
              </a:rPr>
              <a:t>[</a:t>
            </a:r>
            <a:r>
              <a:rPr lang="zh-CN" sz="1600" dirty="0">
                <a:latin typeface="微软雅黑" panose="020B0503020204020204" pitchFamily="34" charset="-122"/>
                <a:ea typeface="微软雅黑" panose="020B0503020204020204" pitchFamily="34" charset="-122"/>
              </a:rPr>
              <a:t>任意视图</a:t>
            </a:r>
            <a:r>
              <a:rPr lang="zh-CN" altLang="zh-CN" sz="1600" dirty="0">
                <a:latin typeface="微软雅黑" panose="020B0503020204020204" pitchFamily="34" charset="-122"/>
                <a:ea typeface="微软雅黑" panose="020B0503020204020204" pitchFamily="34" charset="-122"/>
              </a:rPr>
              <a:t>] </a:t>
            </a:r>
            <a:r>
              <a:rPr lang="zh-CN" altLang="zh-CN" sz="1600" b="1" dirty="0">
                <a:latin typeface="微软雅黑" panose="020B0503020204020204" pitchFamily="34" charset="-122"/>
                <a:ea typeface="微软雅黑" panose="020B0503020204020204" pitchFamily="34" charset="-122"/>
              </a:rPr>
              <a:t>display current-configuration</a:t>
            </a:r>
          </a:p>
          <a:p>
            <a:pPr eaLnBrk="1" hangingPunct="1"/>
            <a:r>
              <a:rPr lang="zh-CN" altLang="zh-CN" sz="1600" dirty="0">
                <a:latin typeface="微软雅黑" panose="020B0503020204020204" pitchFamily="34" charset="-122"/>
                <a:ea typeface="微软雅黑" panose="020B0503020204020204" pitchFamily="34" charset="-122"/>
              </a:rPr>
              <a:t>#</a:t>
            </a:r>
          </a:p>
          <a:p>
            <a:pPr eaLnBrk="1" hangingPunct="1"/>
            <a:r>
              <a:rPr lang="zh-CN" altLang="zh-CN" sz="1600" dirty="0">
                <a:latin typeface="微软雅黑" panose="020B0503020204020204" pitchFamily="34" charset="-122"/>
                <a:ea typeface="微软雅黑" panose="020B0503020204020204" pitchFamily="34" charset="-122"/>
              </a:rPr>
              <a:t>sysname </a:t>
            </a:r>
            <a:r>
              <a:rPr lang="en-US" altLang="zh-CN" sz="1600" dirty="0">
                <a:latin typeface="微软雅黑" panose="020B0503020204020204" pitchFamily="34" charset="-122"/>
                <a:ea typeface="微软雅黑" panose="020B0503020204020204" pitchFamily="34" charset="-122"/>
              </a:rPr>
              <a:t>H3c</a:t>
            </a:r>
          </a:p>
          <a:p>
            <a:pPr eaLnBrk="1" hangingPunct="1"/>
            <a:r>
              <a:rPr lang="zh-CN" altLang="zh-CN" sz="1600" dirty="0">
                <a:latin typeface="微软雅黑" panose="020B0503020204020204" pitchFamily="34" charset="-122"/>
                <a:ea typeface="微软雅黑" panose="020B0503020204020204" pitchFamily="34" charset="-122"/>
              </a:rPr>
              <a:t>#</a:t>
            </a:r>
          </a:p>
          <a:p>
            <a:pPr eaLnBrk="1" hangingPunct="1"/>
            <a:r>
              <a:rPr lang="zh-CN" altLang="zh-CN" sz="1600" dirty="0">
                <a:latin typeface="微软雅黑" panose="020B0503020204020204" pitchFamily="34" charset="-122"/>
                <a:ea typeface="微软雅黑" panose="020B0503020204020204" pitchFamily="34" charset="-122"/>
              </a:rPr>
              <a:t>local-user </a:t>
            </a:r>
            <a:r>
              <a:rPr lang="zh-CN" altLang="zh-CN" sz="1600" i="1" dirty="0">
                <a:latin typeface="微软雅黑" panose="020B0503020204020204" pitchFamily="34" charset="-122"/>
                <a:ea typeface="微软雅黑" panose="020B0503020204020204" pitchFamily="34" charset="-122"/>
              </a:rPr>
              <a:t>sws</a:t>
            </a:r>
            <a:r>
              <a:rPr lang="zh-CN" altLang="zh-CN" sz="1600" dirty="0">
                <a:latin typeface="微软雅黑" panose="020B0503020204020204" pitchFamily="34" charset="-122"/>
                <a:ea typeface="微软雅黑" panose="020B0503020204020204" pitchFamily="34" charset="-122"/>
              </a:rPr>
              <a:t> service-type administrator password simple </a:t>
            </a:r>
            <a:r>
              <a:rPr lang="zh-CN" altLang="zh-CN" sz="1600" i="1" dirty="0">
                <a:latin typeface="微软雅黑" panose="020B0503020204020204" pitchFamily="34" charset="-122"/>
                <a:ea typeface="微软雅黑" panose="020B0503020204020204" pitchFamily="34" charset="-122"/>
              </a:rPr>
              <a:t>123456</a:t>
            </a:r>
            <a:r>
              <a:rPr lang="zh-CN" altLang="zh-CN" sz="1600" dirty="0">
                <a:latin typeface="微软雅黑" panose="020B0503020204020204" pitchFamily="34" charset="-122"/>
                <a:ea typeface="微软雅黑" panose="020B0503020204020204" pitchFamily="34" charset="-122"/>
              </a:rPr>
              <a:t> </a:t>
            </a:r>
          </a:p>
          <a:p>
            <a:pPr eaLnBrk="1" hangingPunct="1"/>
            <a:r>
              <a:rPr lang="zh-CN" altLang="zh-CN" sz="1600" dirty="0">
                <a:latin typeface="微软雅黑" panose="020B0503020204020204" pitchFamily="34" charset="-122"/>
                <a:ea typeface="微软雅黑" panose="020B0503020204020204" pitchFamily="34" charset="-122"/>
              </a:rPr>
              <a:t>#</a:t>
            </a:r>
          </a:p>
          <a:p>
            <a:pPr eaLnBrk="1" hangingPunct="1"/>
            <a:r>
              <a:rPr lang="en-US" altLang="zh-CN" sz="1600" dirty="0">
                <a:latin typeface="微软雅黑" panose="020B0503020204020204" pitchFamily="34" charset="-122"/>
                <a:ea typeface="微软雅黑" panose="020B0503020204020204" pitchFamily="34" charset="-122"/>
              </a:rPr>
              <a:t>interface GigabitEthernet0/0 </a:t>
            </a:r>
          </a:p>
          <a:p>
            <a:pPr eaLnBrk="1" hangingPunct="1"/>
            <a:r>
              <a:rPr lang="en-US" altLang="zh-CN" sz="1600" dirty="0">
                <a:latin typeface="微软雅黑" panose="020B0503020204020204" pitchFamily="34" charset="-122"/>
                <a:ea typeface="微软雅黑" panose="020B0503020204020204" pitchFamily="34" charset="-122"/>
              </a:rPr>
              <a:t> </a:t>
            </a:r>
            <a:r>
              <a:rPr lang="zh-CN" altLang="zh-CN" sz="1600" dirty="0">
                <a:latin typeface="微软雅黑" panose="020B0503020204020204" pitchFamily="34" charset="-122"/>
                <a:ea typeface="微软雅黑" panose="020B0503020204020204" pitchFamily="34" charset="-122"/>
              </a:rPr>
              <a:t>description Don't change the configuration please</a:t>
            </a:r>
          </a:p>
          <a:p>
            <a:pPr eaLnBrk="1" hangingPunct="1"/>
            <a:r>
              <a:rPr lang="en-US" altLang="zh-CN" sz="1600" dirty="0">
                <a:latin typeface="微软雅黑" panose="020B0503020204020204" pitchFamily="34" charset="-122"/>
                <a:ea typeface="微软雅黑" panose="020B0503020204020204" pitchFamily="34" charset="-122"/>
              </a:rPr>
              <a:t> </a:t>
            </a:r>
            <a:r>
              <a:rPr lang="zh-CN" altLang="zh-CN" sz="1600" dirty="0">
                <a:latin typeface="微软雅黑" panose="020B0503020204020204" pitchFamily="34" charset="-122"/>
                <a:ea typeface="微软雅黑" panose="020B0503020204020204" pitchFamily="34" charset="-122"/>
              </a:rPr>
              <a:t>ip address 10.110.98.137 255.255.255.0</a:t>
            </a:r>
          </a:p>
          <a:p>
            <a:pPr eaLnBrk="1" hangingPunct="1"/>
            <a:r>
              <a:rPr lang="zh-CN" altLang="zh-CN" sz="1600" dirty="0">
                <a:latin typeface="微软雅黑" panose="020B0503020204020204" pitchFamily="34" charset="-122"/>
                <a:ea typeface="微软雅黑" panose="020B0503020204020204" pitchFamily="34" charset="-122"/>
              </a:rPr>
              <a:t>#</a:t>
            </a:r>
          </a:p>
          <a:p>
            <a:pPr eaLnBrk="1" hangingPunct="1"/>
            <a:r>
              <a:rPr lang="zh-CN" altLang="zh-CN" sz="1600" dirty="0">
                <a:latin typeface="微软雅黑" panose="020B0503020204020204" pitchFamily="34" charset="-122"/>
                <a:ea typeface="微软雅黑" panose="020B0503020204020204" pitchFamily="34" charset="-122"/>
              </a:rPr>
              <a:t>interface Serial</a:t>
            </a:r>
            <a:r>
              <a:rPr lang="en-US" altLang="zh-CN" sz="1600" dirty="0">
                <a:latin typeface="微软雅黑" panose="020B0503020204020204" pitchFamily="34" charset="-122"/>
                <a:ea typeface="微软雅黑" panose="020B0503020204020204" pitchFamily="34" charset="-122"/>
              </a:rPr>
              <a:t>1</a:t>
            </a:r>
            <a:r>
              <a:rPr lang="zh-CN" altLang="zh-CN"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0</a:t>
            </a:r>
            <a:endParaRPr lang="zh-CN" altLang="zh-CN" sz="1600" dirty="0">
              <a:latin typeface="微软雅黑" panose="020B0503020204020204" pitchFamily="34" charset="-122"/>
              <a:ea typeface="微软雅黑" panose="020B0503020204020204" pitchFamily="34" charset="-122"/>
            </a:endParaRPr>
          </a:p>
          <a:p>
            <a:pPr eaLnBrk="1" hangingPunct="1"/>
            <a:r>
              <a:rPr lang="en-US" altLang="zh-CN" sz="1600" dirty="0">
                <a:latin typeface="微软雅黑" panose="020B0503020204020204" pitchFamily="34" charset="-122"/>
                <a:ea typeface="微软雅黑" panose="020B0503020204020204" pitchFamily="34" charset="-122"/>
              </a:rPr>
              <a:t> </a:t>
            </a:r>
            <a:r>
              <a:rPr lang="zh-CN" altLang="zh-CN" sz="1600" dirty="0">
                <a:latin typeface="微软雅黑" panose="020B0503020204020204" pitchFamily="34" charset="-122"/>
                <a:ea typeface="微软雅黑" panose="020B0503020204020204" pitchFamily="34" charset="-122"/>
              </a:rPr>
              <a:t>link-protocol ppp</a:t>
            </a:r>
          </a:p>
          <a:p>
            <a:pPr eaLnBrk="1" hangingPunct="1"/>
            <a:r>
              <a:rPr lang="en-US" altLang="zh-CN" sz="1600" dirty="0">
                <a:latin typeface="微软雅黑" panose="020B0503020204020204" pitchFamily="34" charset="-122"/>
                <a:ea typeface="微软雅黑" panose="020B0503020204020204" pitchFamily="34" charset="-122"/>
              </a:rPr>
              <a:t> </a:t>
            </a:r>
            <a:r>
              <a:rPr lang="zh-CN" altLang="zh-CN" sz="1600" dirty="0">
                <a:latin typeface="微软雅黑" panose="020B0503020204020204" pitchFamily="34" charset="-122"/>
                <a:ea typeface="微软雅黑" panose="020B0503020204020204" pitchFamily="34" charset="-122"/>
              </a:rPr>
              <a:t>ip address 100.110.1.1 255.255.255.0</a:t>
            </a:r>
          </a:p>
          <a:p>
            <a:pPr eaLnBrk="1" hangingPunct="1"/>
            <a:r>
              <a:rPr lang="zh-CN" altLang="zh-CN" sz="1600" dirty="0">
                <a:latin typeface="微软雅黑" panose="020B0503020204020204" pitchFamily="34" charset="-122"/>
                <a:ea typeface="微软雅黑" panose="020B0503020204020204" pitchFamily="34" charset="-122"/>
              </a:rPr>
              <a:t>	ppp authentication-mode pap</a:t>
            </a:r>
          </a:p>
        </p:txBody>
      </p:sp>
      <p:sp>
        <p:nvSpPr>
          <p:cNvPr id="59397" name="Text Box 4"/>
          <p:cNvSpPr txBox="1">
            <a:spLocks noChangeArrowheads="1"/>
          </p:cNvSpPr>
          <p:nvPr/>
        </p:nvSpPr>
        <p:spPr bwMode="auto">
          <a:xfrm>
            <a:off x="251520" y="4572014"/>
            <a:ext cx="4391918" cy="52322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sz="1400" dirty="0">
                <a:latin typeface="微软雅黑" panose="020B0503020204020204" pitchFamily="34" charset="-122"/>
                <a:ea typeface="微软雅黑" panose="020B0503020204020204" pitchFamily="34" charset="-122"/>
              </a:rPr>
              <a:t>（</a:t>
            </a:r>
            <a:r>
              <a:rPr lang="zh-CN" altLang="zh-CN" sz="1400" dirty="0">
                <a:latin typeface="微软雅黑" panose="020B0503020204020204" pitchFamily="34" charset="-122"/>
                <a:ea typeface="微软雅黑" panose="020B0503020204020204" pitchFamily="34" charset="-122"/>
              </a:rPr>
              <a:t>1</a:t>
            </a:r>
            <a:r>
              <a:rPr lang="zh-CN" sz="1400" dirty="0">
                <a:latin typeface="微软雅黑" panose="020B0503020204020204" pitchFamily="34" charset="-122"/>
                <a:ea typeface="微软雅黑" panose="020B0503020204020204" pitchFamily="34" charset="-122"/>
              </a:rPr>
              <a:t>）列出所有视图，以及在该视图下生效的命令；</a:t>
            </a:r>
          </a:p>
          <a:p>
            <a:pPr eaLnBrk="1" hangingPunct="1"/>
            <a:r>
              <a:rPr lang="zh-CN" sz="1400" dirty="0">
                <a:latin typeface="微软雅黑" panose="020B0503020204020204" pitchFamily="34" charset="-122"/>
                <a:ea typeface="微软雅黑" panose="020B0503020204020204" pitchFamily="34" charset="-122"/>
              </a:rPr>
              <a:t>（</a:t>
            </a:r>
            <a:r>
              <a:rPr lang="zh-CN" altLang="zh-CN" sz="1400" dirty="0">
                <a:latin typeface="微软雅黑" panose="020B0503020204020204" pitchFamily="34" charset="-122"/>
                <a:ea typeface="微软雅黑" panose="020B0503020204020204" pitchFamily="34" charset="-122"/>
              </a:rPr>
              <a:t>2</a:t>
            </a:r>
            <a:r>
              <a:rPr lang="zh-CN" sz="1400" dirty="0">
                <a:latin typeface="微软雅黑" panose="020B0503020204020204" pitchFamily="34" charset="-122"/>
                <a:ea typeface="微软雅黑" panose="020B0503020204020204" pitchFamily="34" charset="-122"/>
              </a:rPr>
              <a:t>）所列命令的格式严格符合语法；</a:t>
            </a:r>
          </a:p>
        </p:txBody>
      </p:sp>
    </p:spTree>
    <p:extLst>
      <p:ext uri="{BB962C8B-B14F-4D97-AF65-F5344CB8AC3E}">
        <p14:creationId xmlns:p14="http://schemas.microsoft.com/office/powerpoint/2010/main" val="3033297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a:extLst>
              <a:ext uri="{FF2B5EF4-FFF2-40B4-BE49-F238E27FC236}">
                <a16:creationId xmlns:a16="http://schemas.microsoft.com/office/drawing/2014/main" id="{56171243-0F29-47D9-82D1-EBAF8FEB991D}"/>
              </a:ext>
            </a:extLst>
          </p:cNvPr>
          <p:cNvPicPr>
            <a:picLocks noChangeAspect="1"/>
          </p:cNvPicPr>
          <p:nvPr/>
        </p:nvPicPr>
        <p:blipFill>
          <a:blip r:embed="rId2"/>
          <a:stretch>
            <a:fillRect/>
          </a:stretch>
        </p:blipFill>
        <p:spPr>
          <a:xfrm>
            <a:off x="467544" y="987574"/>
            <a:ext cx="5938493" cy="2808312"/>
          </a:xfrm>
          <a:prstGeom prst="rect">
            <a:avLst/>
          </a:prstGeom>
        </p:spPr>
      </p:pic>
      <p:sp>
        <p:nvSpPr>
          <p:cNvPr id="25" name="Rectangle 2">
            <a:extLst>
              <a:ext uri="{FF2B5EF4-FFF2-40B4-BE49-F238E27FC236}">
                <a16:creationId xmlns:a16="http://schemas.microsoft.com/office/drawing/2014/main" id="{FACB4E9D-4CC3-40FF-A7B5-BC73514552CA}"/>
              </a:ext>
            </a:extLst>
          </p:cNvPr>
          <p:cNvSpPr txBox="1">
            <a:spLocks noChangeArrowheads="1"/>
          </p:cNvSpPr>
          <p:nvPr/>
        </p:nvSpPr>
        <p:spPr>
          <a:xfrm>
            <a:off x="914400" y="191143"/>
            <a:ext cx="4872046" cy="461665"/>
          </a:xfrm>
          <a:prstGeom prst="rect">
            <a:avLst/>
          </a:prstGeom>
        </p:spPr>
        <p:txBody>
          <a:bodyPr/>
          <a:lstStyle>
            <a:lvl1pPr algn="l" defTabSz="914400" rtl="0" eaLnBrk="1" latinLnBrk="0" hangingPunct="1">
              <a:spcBef>
                <a:spcPct val="0"/>
              </a:spcBef>
              <a:buNone/>
              <a:defRPr lang="zh-CN" altLang="en-US" sz="2400" b="1" kern="1200" dirty="0" smtClean="0">
                <a:solidFill>
                  <a:schemeClr val="tx1"/>
                </a:solidFill>
                <a:latin typeface="微软雅黑" pitchFamily="34" charset="-122"/>
                <a:ea typeface="微软雅黑" pitchFamily="34" charset="-122"/>
                <a:cs typeface="+mj-cs"/>
              </a:defRPr>
            </a:lvl1pPr>
          </a:lstStyle>
          <a:p>
            <a:r>
              <a:rPr lang="zh-CN" altLang="en-US"/>
              <a:t>路由器上的各种接口</a:t>
            </a:r>
          </a:p>
        </p:txBody>
      </p:sp>
      <p:sp>
        <p:nvSpPr>
          <p:cNvPr id="26" name="Text Box 18">
            <a:extLst>
              <a:ext uri="{FF2B5EF4-FFF2-40B4-BE49-F238E27FC236}">
                <a16:creationId xmlns:a16="http://schemas.microsoft.com/office/drawing/2014/main" id="{D3C9A863-E93B-4974-8CA3-DE6E7EDD8895}"/>
              </a:ext>
            </a:extLst>
          </p:cNvPr>
          <p:cNvSpPr txBox="1">
            <a:spLocks noChangeArrowheads="1"/>
          </p:cNvSpPr>
          <p:nvPr/>
        </p:nvSpPr>
        <p:spPr bwMode="auto">
          <a:xfrm>
            <a:off x="323528" y="4121880"/>
            <a:ext cx="6395911" cy="646331"/>
          </a:xfrm>
          <a:prstGeom prst="rect">
            <a:avLst/>
          </a:prstGeom>
          <a:solidFill>
            <a:srgbClr val="99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dirty="0">
                <a:latin typeface="微软雅黑" pitchFamily="34" charset="-122"/>
                <a:ea typeface="微软雅黑" pitchFamily="34" charset="-122"/>
              </a:rPr>
              <a:t>配置口</a:t>
            </a:r>
            <a:r>
              <a:rPr lang="zh-CN" altLang="zh-CN" dirty="0">
                <a:latin typeface="微软雅黑" pitchFamily="34" charset="-122"/>
                <a:ea typeface="微软雅黑" pitchFamily="34" charset="-122"/>
              </a:rPr>
              <a:t>: CONSOLE,  </a:t>
            </a:r>
            <a:r>
              <a:rPr lang="zh-CN" dirty="0">
                <a:latin typeface="微软雅黑" pitchFamily="34" charset="-122"/>
                <a:ea typeface="微软雅黑" pitchFamily="34" charset="-122"/>
              </a:rPr>
              <a:t>备份口</a:t>
            </a:r>
            <a:r>
              <a:rPr lang="zh-CN" altLang="zh-CN" dirty="0">
                <a:latin typeface="微软雅黑" pitchFamily="34" charset="-122"/>
                <a:ea typeface="微软雅黑" pitchFamily="34" charset="-122"/>
              </a:rPr>
              <a:t>: AUX,  </a:t>
            </a:r>
            <a:r>
              <a:rPr lang="zh-CN" dirty="0">
                <a:latin typeface="微软雅黑" pitchFamily="34" charset="-122"/>
                <a:ea typeface="微软雅黑" pitchFamily="34" charset="-122"/>
              </a:rPr>
              <a:t>以太网口</a:t>
            </a:r>
            <a:r>
              <a:rPr lang="zh-CN" altLang="zh-CN" dirty="0">
                <a:latin typeface="微软雅黑" pitchFamily="34" charset="-122"/>
                <a:ea typeface="微软雅黑" pitchFamily="34" charset="-122"/>
              </a:rPr>
              <a:t>: </a:t>
            </a:r>
            <a:r>
              <a:rPr lang="en-US" altLang="zh-CN" dirty="0">
                <a:latin typeface="微软雅黑" pitchFamily="34" charset="-122"/>
                <a:ea typeface="微软雅黑" pitchFamily="34" charset="-122"/>
              </a:rPr>
              <a:t>GE</a:t>
            </a:r>
            <a:r>
              <a:rPr lang="zh-CN" altLang="en-US" dirty="0">
                <a:latin typeface="微软雅黑" pitchFamily="34" charset="-122"/>
                <a:ea typeface="微软雅黑" pitchFamily="34" charset="-122"/>
              </a:rPr>
              <a:t>口或 </a:t>
            </a:r>
            <a:r>
              <a:rPr lang="en-US" altLang="zh-CN" dirty="0">
                <a:latin typeface="微软雅黑" pitchFamily="34" charset="-122"/>
                <a:ea typeface="微软雅黑" pitchFamily="34" charset="-122"/>
              </a:rPr>
              <a:t>LAN </a:t>
            </a:r>
            <a:r>
              <a:rPr lang="zh-CN" altLang="en-US" dirty="0">
                <a:latin typeface="微软雅黑" pitchFamily="34" charset="-122"/>
                <a:ea typeface="微软雅黑" pitchFamily="34" charset="-122"/>
              </a:rPr>
              <a:t>口</a:t>
            </a:r>
            <a:r>
              <a:rPr lang="zh-CN" altLang="zh-CN" dirty="0">
                <a:latin typeface="微软雅黑" pitchFamily="34" charset="-122"/>
                <a:ea typeface="微软雅黑" pitchFamily="34" charset="-122"/>
              </a:rPr>
              <a:t>,  </a:t>
            </a:r>
            <a:r>
              <a:rPr lang="zh-CN" dirty="0">
                <a:latin typeface="微软雅黑" pitchFamily="34" charset="-122"/>
                <a:ea typeface="微软雅黑" pitchFamily="34" charset="-122"/>
              </a:rPr>
              <a:t>同异步串口</a:t>
            </a:r>
            <a:r>
              <a:rPr lang="zh-CN" altLang="zh-CN" dirty="0">
                <a:latin typeface="微软雅黑" pitchFamily="34" charset="-122"/>
                <a:ea typeface="微软雅黑" pitchFamily="34" charset="-122"/>
              </a:rPr>
              <a:t>: SERIAL</a:t>
            </a:r>
            <a:r>
              <a:rPr lang="zh-CN" dirty="0">
                <a:latin typeface="微软雅黑" pitchFamily="34" charset="-122"/>
                <a:ea typeface="微软雅黑" pitchFamily="34" charset="-122"/>
              </a:rPr>
              <a:t>或 </a:t>
            </a:r>
            <a:r>
              <a:rPr lang="zh-CN" altLang="zh-CN" dirty="0">
                <a:latin typeface="微软雅黑" pitchFamily="34" charset="-122"/>
                <a:ea typeface="微软雅黑" pitchFamily="34" charset="-122"/>
              </a:rPr>
              <a:t>WAN</a:t>
            </a:r>
            <a:r>
              <a:rPr lang="zh-CN" altLang="en-US" dirty="0">
                <a:latin typeface="微软雅黑" pitchFamily="34" charset="-122"/>
                <a:ea typeface="微软雅黑" pitchFamily="34" charset="-122"/>
              </a:rPr>
              <a:t>口</a:t>
            </a:r>
            <a:endParaRPr lang="zh-CN" altLang="zh-CN" dirty="0">
              <a:latin typeface="微软雅黑" pitchFamily="34" charset="-122"/>
              <a:ea typeface="微软雅黑" pitchFamily="34" charset="-122"/>
            </a:endParaRPr>
          </a:p>
        </p:txBody>
      </p:sp>
    </p:spTree>
    <p:extLst>
      <p:ext uri="{BB962C8B-B14F-4D97-AF65-F5344CB8AC3E}">
        <p14:creationId xmlns:p14="http://schemas.microsoft.com/office/powerpoint/2010/main" val="2321689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pPr eaLnBrk="1" hangingPunct="1"/>
            <a:r>
              <a:rPr lang="zh-CN" dirty="0"/>
              <a:t>路由器上的各种接口</a:t>
            </a:r>
            <a:r>
              <a:rPr lang="zh-CN" altLang="en-US" dirty="0"/>
              <a:t>（续一）</a:t>
            </a:r>
            <a:endParaRPr lang="zh-CN" dirty="0"/>
          </a:p>
        </p:txBody>
      </p:sp>
      <p:pic>
        <p:nvPicPr>
          <p:cNvPr id="2" name="图片 1">
            <a:extLst>
              <a:ext uri="{FF2B5EF4-FFF2-40B4-BE49-F238E27FC236}">
                <a16:creationId xmlns:a16="http://schemas.microsoft.com/office/drawing/2014/main" id="{7D1C8ECC-5D32-4578-9A67-1D03B30CAFF1}"/>
              </a:ext>
            </a:extLst>
          </p:cNvPr>
          <p:cNvPicPr>
            <a:picLocks noChangeAspect="1"/>
          </p:cNvPicPr>
          <p:nvPr/>
        </p:nvPicPr>
        <p:blipFill>
          <a:blip r:embed="rId2"/>
          <a:stretch>
            <a:fillRect/>
          </a:stretch>
        </p:blipFill>
        <p:spPr>
          <a:xfrm>
            <a:off x="107504" y="915566"/>
            <a:ext cx="6840760" cy="3685723"/>
          </a:xfrm>
          <a:prstGeom prst="rect">
            <a:avLst/>
          </a:prstGeom>
        </p:spPr>
      </p:pic>
    </p:spTree>
    <p:extLst>
      <p:ext uri="{BB962C8B-B14F-4D97-AF65-F5344CB8AC3E}">
        <p14:creationId xmlns:p14="http://schemas.microsoft.com/office/powerpoint/2010/main" val="1334470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pPr eaLnBrk="1" hangingPunct="1"/>
            <a:r>
              <a:rPr lang="zh-CN" dirty="0"/>
              <a:t>路由器上的各种接口</a:t>
            </a:r>
            <a:r>
              <a:rPr lang="zh-CN" altLang="en-US" dirty="0"/>
              <a:t>（续二）</a:t>
            </a:r>
            <a:endParaRPr lang="zh-CN" dirty="0"/>
          </a:p>
        </p:txBody>
      </p:sp>
      <p:pic>
        <p:nvPicPr>
          <p:cNvPr id="2" name="图片 1">
            <a:extLst>
              <a:ext uri="{FF2B5EF4-FFF2-40B4-BE49-F238E27FC236}">
                <a16:creationId xmlns:a16="http://schemas.microsoft.com/office/drawing/2014/main" id="{4F3B353B-914C-4CDD-A021-302B575B352F}"/>
              </a:ext>
            </a:extLst>
          </p:cNvPr>
          <p:cNvPicPr>
            <a:picLocks noChangeAspect="1"/>
          </p:cNvPicPr>
          <p:nvPr/>
        </p:nvPicPr>
        <p:blipFill>
          <a:blip r:embed="rId2"/>
          <a:stretch>
            <a:fillRect/>
          </a:stretch>
        </p:blipFill>
        <p:spPr>
          <a:xfrm>
            <a:off x="323528" y="1058751"/>
            <a:ext cx="6545932" cy="3293947"/>
          </a:xfrm>
          <a:prstGeom prst="rect">
            <a:avLst/>
          </a:prstGeom>
        </p:spPr>
      </p:pic>
    </p:spTree>
    <p:extLst>
      <p:ext uri="{BB962C8B-B14F-4D97-AF65-F5344CB8AC3E}">
        <p14:creationId xmlns:p14="http://schemas.microsoft.com/office/powerpoint/2010/main" val="3183513622"/>
      </p:ext>
    </p:extLst>
  </p:cSld>
  <p:clrMapOvr>
    <a:masterClrMapping/>
  </p:clrMapOvr>
</p:sld>
</file>

<file path=ppt/theme/theme1.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1421</TotalTime>
  <Words>4037</Words>
  <Application>Microsoft Office PowerPoint</Application>
  <PresentationFormat>全屏显示(16:9)</PresentationFormat>
  <Paragraphs>624</Paragraphs>
  <Slides>62</Slides>
  <Notes>2</Notes>
  <HiddenSlides>0</HiddenSlides>
  <MMClips>0</MMClips>
  <ScaleCrop>false</ScaleCrop>
  <HeadingPairs>
    <vt:vector size="8" baseType="variant">
      <vt:variant>
        <vt:lpstr>已用的字体</vt:lpstr>
      </vt:variant>
      <vt:variant>
        <vt:i4>7</vt:i4>
      </vt:variant>
      <vt:variant>
        <vt:lpstr>主题</vt:lpstr>
      </vt:variant>
      <vt:variant>
        <vt:i4>2</vt:i4>
      </vt:variant>
      <vt:variant>
        <vt:lpstr>嵌入 OLE 服务器</vt:lpstr>
      </vt:variant>
      <vt:variant>
        <vt:i4>2</vt:i4>
      </vt:variant>
      <vt:variant>
        <vt:lpstr>幻灯片标题</vt:lpstr>
      </vt:variant>
      <vt:variant>
        <vt:i4>62</vt:i4>
      </vt:variant>
    </vt:vector>
  </HeadingPairs>
  <TitlesOfParts>
    <vt:vector size="73" baseType="lpstr">
      <vt:lpstr>黑体</vt:lpstr>
      <vt:lpstr>宋体</vt:lpstr>
      <vt:lpstr>微软雅黑</vt:lpstr>
      <vt:lpstr>Arial</vt:lpstr>
      <vt:lpstr>Calibri</vt:lpstr>
      <vt:lpstr>Times New Roman</vt:lpstr>
      <vt:lpstr>Wingdings</vt:lpstr>
      <vt:lpstr>1_自定义设计方案</vt:lpstr>
      <vt:lpstr>自定义设计方案</vt:lpstr>
      <vt:lpstr>Visio</vt:lpstr>
      <vt:lpstr>Microsoft Visio 绘图</vt:lpstr>
      <vt:lpstr>第五讲</vt:lpstr>
      <vt:lpstr>登录路由器与路由协议配置</vt:lpstr>
      <vt:lpstr>路由器介绍</vt:lpstr>
      <vt:lpstr>路由器硬件结构</vt:lpstr>
      <vt:lpstr>路由器软件结构</vt:lpstr>
      <vt:lpstr>路由器上的各种接口</vt:lpstr>
      <vt:lpstr>PowerPoint 演示文稿</vt:lpstr>
      <vt:lpstr>路由器上的各种接口（续一）</vt:lpstr>
      <vt:lpstr>路由器上的各种接口（续二）</vt:lpstr>
      <vt:lpstr>PowerPoint 演示文稿</vt:lpstr>
      <vt:lpstr>PowerPoint 演示文稿</vt:lpstr>
      <vt:lpstr>登录路由器</vt:lpstr>
      <vt:lpstr>通过Console口登录</vt:lpstr>
      <vt:lpstr>通过Console口登录(续)</vt:lpstr>
      <vt:lpstr>通过Telnet方式登录</vt:lpstr>
      <vt:lpstr>通过Telnet方式登录配置举例（ Comware V5）</vt:lpstr>
      <vt:lpstr>通过Telnet方式登录配置举例（ Comware V5）续</vt:lpstr>
      <vt:lpstr>通过Telnet方式登录配置举例（ Comware V7）</vt:lpstr>
      <vt:lpstr>通过Telnet方式登录配置举例（ Comware V7）续</vt:lpstr>
      <vt:lpstr>PowerPoint 演示文稿</vt:lpstr>
      <vt:lpstr>清空路由器配置信息</vt:lpstr>
      <vt:lpstr>路由协议介绍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路由协议配置</vt:lpstr>
      <vt:lpstr>静态路由配置 — 命令</vt:lpstr>
      <vt:lpstr>静态路由配置 — 举例</vt:lpstr>
      <vt:lpstr>静态路由配置 — 缺省路由</vt:lpstr>
      <vt:lpstr>RIP配置 — 启动/关闭</vt:lpstr>
      <vt:lpstr>RIP配置 — 指定工作网段</vt:lpstr>
      <vt:lpstr>RIP配置 — RIP版本</vt:lpstr>
      <vt:lpstr>PowerPoint 演示文稿</vt:lpstr>
      <vt:lpstr>PowerPoint 演示文稿</vt:lpstr>
      <vt:lpstr>RIP配置 — 显示与调试</vt:lpstr>
      <vt:lpstr>RIP配置 — 举例</vt:lpstr>
      <vt:lpstr>附录 — IP包在网络上的传输过程</vt:lpstr>
      <vt:lpstr>附录 — 实验环境讲解</vt:lpstr>
      <vt:lpstr>附录 — 实验环境讲解（续）</vt:lpstr>
      <vt:lpstr>附录 — 实验环境讲解（续）</vt:lpstr>
      <vt:lpstr>附录 — 显示路由表</vt:lpstr>
      <vt:lpstr>附录 — dis cu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bhc</dc:creator>
  <cp:lastModifiedBy>hui</cp:lastModifiedBy>
  <cp:revision>141</cp:revision>
  <dcterms:created xsi:type="dcterms:W3CDTF">2014-11-27T01:06:51Z</dcterms:created>
  <dcterms:modified xsi:type="dcterms:W3CDTF">2020-10-11T10:03:57Z</dcterms:modified>
</cp:coreProperties>
</file>